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  <p:sldMasterId id="2147483658" r:id="rId4"/>
    <p:sldMasterId id="2147483663" r:id="rId5"/>
    <p:sldMasterId id="2147483668" r:id="rId6"/>
    <p:sldMasterId id="2147483673" r:id="rId7"/>
    <p:sldMasterId id="2147483679" r:id="rId8"/>
  </p:sldMasterIdLst>
  <p:notesMasterIdLst>
    <p:notesMasterId r:id="rId10"/>
  </p:notesMasterIdLst>
  <p:handoutMasterIdLst>
    <p:handoutMasterId r:id="rId109"/>
  </p:handoutMasterIdLst>
  <p:sldIdLst>
    <p:sldId id="257" r:id="rId9"/>
    <p:sldId id="609" r:id="rId11"/>
    <p:sldId id="638" r:id="rId12"/>
    <p:sldId id="639" r:id="rId13"/>
    <p:sldId id="641" r:id="rId14"/>
    <p:sldId id="642" r:id="rId15"/>
    <p:sldId id="643" r:id="rId16"/>
    <p:sldId id="612" r:id="rId17"/>
    <p:sldId id="644" r:id="rId18"/>
    <p:sldId id="645" r:id="rId19"/>
    <p:sldId id="611" r:id="rId20"/>
    <p:sldId id="646" r:id="rId21"/>
    <p:sldId id="647" r:id="rId22"/>
    <p:sldId id="648" r:id="rId23"/>
    <p:sldId id="649" r:id="rId24"/>
    <p:sldId id="650" r:id="rId25"/>
    <p:sldId id="651" r:id="rId26"/>
    <p:sldId id="603" r:id="rId27"/>
    <p:sldId id="614" r:id="rId28"/>
    <p:sldId id="615" r:id="rId29"/>
    <p:sldId id="465" r:id="rId30"/>
    <p:sldId id="673" r:id="rId31"/>
    <p:sldId id="674" r:id="rId32"/>
    <p:sldId id="675" r:id="rId33"/>
    <p:sldId id="676" r:id="rId34"/>
    <p:sldId id="677" r:id="rId35"/>
    <p:sldId id="678" r:id="rId36"/>
    <p:sldId id="679" r:id="rId37"/>
    <p:sldId id="680" r:id="rId38"/>
    <p:sldId id="681" r:id="rId39"/>
    <p:sldId id="682" r:id="rId40"/>
    <p:sldId id="683" r:id="rId41"/>
    <p:sldId id="685" r:id="rId42"/>
    <p:sldId id="686" r:id="rId43"/>
    <p:sldId id="687" r:id="rId44"/>
    <p:sldId id="688" r:id="rId45"/>
    <p:sldId id="689" r:id="rId46"/>
    <p:sldId id="690" r:id="rId47"/>
    <p:sldId id="703" r:id="rId48"/>
    <p:sldId id="704" r:id="rId49"/>
    <p:sldId id="705" r:id="rId50"/>
    <p:sldId id="717" r:id="rId51"/>
    <p:sldId id="718" r:id="rId52"/>
    <p:sldId id="719" r:id="rId53"/>
    <p:sldId id="720" r:id="rId54"/>
    <p:sldId id="721" r:id="rId55"/>
    <p:sldId id="723" r:id="rId56"/>
    <p:sldId id="724" r:id="rId57"/>
    <p:sldId id="725" r:id="rId58"/>
    <p:sldId id="726" r:id="rId59"/>
    <p:sldId id="727" r:id="rId60"/>
    <p:sldId id="728" r:id="rId61"/>
    <p:sldId id="729" r:id="rId62"/>
    <p:sldId id="734" r:id="rId63"/>
    <p:sldId id="735" r:id="rId64"/>
    <p:sldId id="736" r:id="rId65"/>
    <p:sldId id="794" r:id="rId66"/>
    <p:sldId id="797" r:id="rId67"/>
    <p:sldId id="796" r:id="rId68"/>
    <p:sldId id="795" r:id="rId69"/>
    <p:sldId id="805" r:id="rId70"/>
    <p:sldId id="806" r:id="rId71"/>
    <p:sldId id="807" r:id="rId72"/>
    <p:sldId id="808" r:id="rId73"/>
    <p:sldId id="810" r:id="rId74"/>
    <p:sldId id="894" r:id="rId75"/>
    <p:sldId id="896" r:id="rId76"/>
    <p:sldId id="811" r:id="rId77"/>
    <p:sldId id="804" r:id="rId78"/>
    <p:sldId id="814" r:id="rId79"/>
    <p:sldId id="815" r:id="rId80"/>
    <p:sldId id="842" r:id="rId81"/>
    <p:sldId id="843" r:id="rId82"/>
    <p:sldId id="895" r:id="rId83"/>
    <p:sldId id="632" r:id="rId84"/>
    <p:sldId id="633" r:id="rId85"/>
    <p:sldId id="635" r:id="rId86"/>
    <p:sldId id="870" r:id="rId87"/>
    <p:sldId id="772" r:id="rId88"/>
    <p:sldId id="773" r:id="rId89"/>
    <p:sldId id="774" r:id="rId90"/>
    <p:sldId id="775" r:id="rId91"/>
    <p:sldId id="776" r:id="rId92"/>
    <p:sldId id="777" r:id="rId93"/>
    <p:sldId id="778" r:id="rId94"/>
    <p:sldId id="779" r:id="rId95"/>
    <p:sldId id="780" r:id="rId96"/>
    <p:sldId id="781" r:id="rId97"/>
    <p:sldId id="782" r:id="rId98"/>
    <p:sldId id="783" r:id="rId99"/>
    <p:sldId id="784" r:id="rId100"/>
    <p:sldId id="785" r:id="rId101"/>
    <p:sldId id="786" r:id="rId102"/>
    <p:sldId id="787" r:id="rId103"/>
    <p:sldId id="788" r:id="rId104"/>
    <p:sldId id="789" r:id="rId105"/>
    <p:sldId id="790" r:id="rId106"/>
    <p:sldId id="791" r:id="rId107"/>
    <p:sldId id="792" r:id="rId108"/>
  </p:sldIdLst>
  <p:sldSz cx="12190095" cy="6859270"/>
  <p:notesSz cx="6858000" cy="9144000"/>
  <p:embeddedFontLst>
    <p:embeddedFont>
      <p:font typeface="黑体" panose="02010609060101010101" pitchFamily="49" charset="-122"/>
      <p:regular r:id="rId114"/>
    </p:embeddedFont>
    <p:embeddedFont>
      <p:font typeface="微软雅黑" panose="020B0503020204020204" pitchFamily="34" charset="-122"/>
      <p:regular r:id="rId115"/>
    </p:embeddedFon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Arial Unicode MS" panose="020B0604020202020204" pitchFamily="34" charset="-122"/>
      <p:regular r:id="rId120"/>
    </p:embeddedFont>
    <p:embeddedFont>
      <p:font typeface="Calibri Light" panose="020F0302020204030204" charset="0"/>
      <p:regular r:id="rId121"/>
      <p:italic r:id="rId122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ch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70AD47"/>
    <a:srgbClr val="C3C3C3"/>
    <a:srgbClr val="FFFFFF"/>
    <a:srgbClr val="FFC000"/>
    <a:srgbClr val="ED7D31"/>
    <a:srgbClr val="FFD966"/>
    <a:srgbClr val="EF8D4B"/>
    <a:srgbClr val="F79431"/>
    <a:srgbClr val="FFC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406" autoAdjust="0"/>
  </p:normalViewPr>
  <p:slideViewPr>
    <p:cSldViewPr>
      <p:cViewPr varScale="1">
        <p:scale>
          <a:sx n="107" d="100"/>
          <a:sy n="107" d="100"/>
        </p:scale>
        <p:origin x="-696" y="-90"/>
      </p:cViewPr>
      <p:guideLst>
        <p:guide orient="horz" pos="233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2" Type="http://schemas.openxmlformats.org/officeDocument/2006/relationships/font" Target="fonts/font9.fntdata"/><Relationship Id="rId121" Type="http://schemas.openxmlformats.org/officeDocument/2006/relationships/font" Target="fonts/font8.fntdata"/><Relationship Id="rId120" Type="http://schemas.openxmlformats.org/officeDocument/2006/relationships/font" Target="fonts/font7.fntdata"/><Relationship Id="rId12" Type="http://schemas.openxmlformats.org/officeDocument/2006/relationships/slide" Target="slides/slide3.xml"/><Relationship Id="rId119" Type="http://schemas.openxmlformats.org/officeDocument/2006/relationships/font" Target="fonts/font6.fntdata"/><Relationship Id="rId118" Type="http://schemas.openxmlformats.org/officeDocument/2006/relationships/font" Target="fonts/font5.fntdata"/><Relationship Id="rId117" Type="http://schemas.openxmlformats.org/officeDocument/2006/relationships/font" Target="fonts/font4.fntdata"/><Relationship Id="rId116" Type="http://schemas.openxmlformats.org/officeDocument/2006/relationships/font" Target="fonts/font3.fntdata"/><Relationship Id="rId115" Type="http://schemas.openxmlformats.org/officeDocument/2006/relationships/font" Target="fonts/font2.fntdata"/><Relationship Id="rId114" Type="http://schemas.openxmlformats.org/officeDocument/2006/relationships/font" Target="fonts/font1.fntdata"/><Relationship Id="rId113" Type="http://schemas.openxmlformats.org/officeDocument/2006/relationships/commentAuthors" Target="commentAuthors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slide" Target="slides/slide2.xml"/><Relationship Id="rId109" Type="http://schemas.openxmlformats.org/officeDocument/2006/relationships/handoutMaster" Target="handoutMasters/handoutMaster1.xml"/><Relationship Id="rId108" Type="http://schemas.openxmlformats.org/officeDocument/2006/relationships/slide" Target="slides/slide99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1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7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CD06-4AE2-4DC0-9132-F1AF5752DD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6215-2194-424A-A04A-FA7C7EBE19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80319-5A5B-4EB9-AD60-149102EA10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http://blog.csdn.net/heiyeshuwu/article/details/43483655</a:t>
            </a:r>
            <a:endParaRPr lang="zh-CN" altLang="en-US"/>
          </a:p>
          <a:p>
            <a:r>
              <a:rPr lang="zh-CN" altLang="en-US"/>
              <a:t>http://blog.csdn.net/zouxy09/article/details/8775518</a:t>
            </a:r>
            <a:endParaRPr lang="zh-CN" altLang="en-US"/>
          </a:p>
          <a:p>
            <a:r>
              <a:rPr lang="zh-CN" altLang="en-US"/>
              <a:t>http://colah.github.io/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Logistic</a:t>
            </a:r>
            <a:r>
              <a:rPr lang="zh-CN" altLang="en-US">
                <a:sym typeface="+mn-ea"/>
              </a:rPr>
              <a:t>算法是一个分类问题，所以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的取值主要就是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，这样的话，其实</a:t>
            </a:r>
            <a:r>
              <a:rPr lang="en-US" altLang="zh-CN"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回归样本数据符合二项分布，所以能够得到概率方程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由于样本符合二项分布，所以样本之间是独立无相关的，所以联合概率也就是似然函数等于各个子概率的积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Logistic</a:t>
            </a:r>
            <a:r>
              <a:rPr lang="zh-CN" altLang="en-US">
                <a:sym typeface="+mn-ea"/>
              </a:rPr>
              <a:t>算法是一个分类问题，所以</a:t>
            </a:r>
            <a:r>
              <a:rPr lang="en-US" altLang="zh-CN">
                <a:sym typeface="+mn-ea"/>
              </a:rPr>
              <a:t>y</a:t>
            </a:r>
            <a:r>
              <a:rPr lang="zh-CN" altLang="en-US">
                <a:sym typeface="+mn-ea"/>
              </a:rPr>
              <a:t>的取值主要就是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，这样的话，其实</a:t>
            </a:r>
            <a:r>
              <a:rPr lang="en-US" altLang="zh-CN"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回归样本数据符合二项分布，所以能够得到概率方程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由于样本符合二项分布，所以样本之间是独立无相关的，所以联合概率也就是似然函数等于各个子概率的积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NP</a:t>
            </a:r>
            <a:r>
              <a:rPr lang="zh-CN" altLang="en-US"/>
              <a:t>也可以认为是数据挖掘的一种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t>http://blog.csdn.net/QW_sunny/article/details/72885403</a:t>
            </a:r>
          </a:p>
          <a:p>
            <a:r>
              <a:rPr lang="zh-CN" altLang="en-US"/>
              <a:t>https://www.cnblogs.com/cloud-ken/p/7435660.html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交叉墒</a:t>
            </a:r>
            <a:endParaRPr lang="zh-CN" altLang="en-US"/>
          </a:p>
          <a:p>
            <a:r>
              <a:t>sigmoid_cross_entropy_with_logits它适用于每个类别相互独立但互不排斥的情况</a:t>
            </a:r>
            <a:r>
              <a:rPr lang="en-US"/>
              <a:t>,一幅图可以同时包含一条狗和一只大象</a:t>
            </a:r>
            <a:endParaRPr lang="en-US"/>
          </a:p>
          <a:p>
            <a:r>
              <a:t>softmax_cross_entropy_with_logits它适用于每个类别相互独立且排斥的情况，一幅图只能属于一类，而不能同时包含一条狗和一只大象</a:t>
            </a:r>
          </a:p>
          <a:p>
            <a:r>
              <a:t>sparse_softmax_cross_entropy_with_logits</a:t>
            </a:r>
          </a:p>
          <a:p/>
          <a:p>
            <a:r>
              <a:t>此函数大致与tf_nn_softmax_cross_entropy_with_logits的计算方式相同,</a:t>
            </a:r>
          </a:p>
          <a:p>
            <a:r>
              <a:t>适用于每个类别相互独立且排斥的情况，一幅图只能属于一类，而不能同时包含一条狗和一只大象</a:t>
            </a:r>
          </a:p>
          <a:p>
            <a:r>
              <a:t>但是在对于labels的处理上有不同之处,labels从shape来说此函数要求shape为[batch_size],</a:t>
            </a:r>
          </a:p>
          <a:p>
            <a:r>
              <a:t>labels[i]是[0,num_classes)的一个索引, type为int32或int64,即labels限定了是一个一阶tensor,</a:t>
            </a:r>
          </a:p>
          <a:p>
            <a:r>
              <a:t>并且取值范围只能在分类数之内,表示一个对象只能属于一个类别</a:t>
            </a:r>
          </a:p>
          <a:p>
            <a:r>
              <a:t>weighted_cross_entropy_with_logits计算具有权重的sigmoid交叉熵sigmoid_cross_entropy_with_logits</a:t>
            </a:r>
          </a:p>
          <a:p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Ftrl 在线学习算法  每来一个训练样本，就用该样本产生的loss和梯度对模型迭代一次，一个一个数据地进行训练，因此可以处理大数据量训练和在线训练。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NP</a:t>
            </a:r>
            <a:r>
              <a:rPr lang="zh-CN" altLang="en-US"/>
              <a:t>也可以认为是数据挖掘的一种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机器学习：http://lib.csdn.net/base/machinelearning</a:t>
            </a:r>
            <a:endParaRPr lang="zh-CN" altLang="en-US"/>
          </a:p>
          <a:p>
            <a:r>
              <a:rPr lang="zh-CN" altLang="en-US"/>
              <a:t>人工智能：http://lib.csdn.net/base/aiframework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playground.tensorflow.org/#activation=tanh&amp;batchSize=10&amp;dataset=circle&amp;regDataset=reg-plane&amp;learningRate=0.03&amp;regularizationRate=0&amp;noise=0&amp;networkShape=4,2&amp;seed=0.58829&amp;showTestData=false&amp;discretize=false&amp;percTrainData=50&amp;x=true&amp;y=true&amp;xTimesY=fals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Torch: lua</a:t>
            </a:r>
            <a:r>
              <a:rPr lang="zh-CN" altLang="en-US" dirty="0"/>
              <a:t>， 历史悠久；支持</a:t>
            </a:r>
            <a:r>
              <a:rPr lang="en-US" altLang="zh-CN" dirty="0"/>
              <a:t>GPU</a:t>
            </a:r>
            <a:r>
              <a:rPr lang="zh-CN" altLang="en-US" dirty="0"/>
              <a:t>、模型简单；</a:t>
            </a:r>
            <a:endParaRPr lang="zh-CN" altLang="en-US" dirty="0"/>
          </a:p>
          <a:p>
            <a:r>
              <a:rPr lang="en-US" altLang="zh-CN" dirty="0"/>
              <a:t>theano</a:t>
            </a:r>
            <a:r>
              <a:rPr lang="zh-CN" altLang="en-US" dirty="0"/>
              <a:t>：对于</a:t>
            </a:r>
            <a:r>
              <a:rPr lang="en-US" altLang="zh-CN" dirty="0"/>
              <a:t>GPU</a:t>
            </a:r>
            <a:r>
              <a:rPr lang="zh-CN" altLang="en-US" dirty="0"/>
              <a:t>进行了加速， </a:t>
            </a:r>
            <a:r>
              <a:rPr lang="en-US" altLang="zh-CN" dirty="0"/>
              <a:t>2008</a:t>
            </a:r>
            <a:r>
              <a:rPr lang="zh-CN" altLang="en-US" dirty="0"/>
              <a:t>年出现，</a:t>
            </a:r>
            <a:endParaRPr lang="zh-CN" altLang="en-US" dirty="0"/>
          </a:p>
          <a:p>
            <a:r>
              <a:rPr lang="en-US" altLang="zh-CN" dirty="0"/>
              <a:t>CNTK</a:t>
            </a:r>
            <a:r>
              <a:rPr lang="zh-CN" altLang="en-US" dirty="0"/>
              <a:t>：微软的深度学习框架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Add </a:t>
            </a:r>
            <a:r>
              <a:rPr lang="zh-CN" altLang="en-US" dirty="0" smtClean="0"/>
              <a:t>加</a:t>
            </a:r>
            <a:r>
              <a:rPr lang="en-US" altLang="zh-CN" baseline="0" dirty="0" smtClean="0"/>
              <a:t>     </a:t>
            </a:r>
            <a:r>
              <a:rPr lang="en-US" altLang="zh-CN" dirty="0" smtClean="0"/>
              <a:t>Subtract</a:t>
            </a:r>
            <a:r>
              <a:rPr lang="zh-CN" altLang="en-US" baseline="0" dirty="0" smtClean="0"/>
              <a:t> 减   </a:t>
            </a:r>
            <a:r>
              <a:rPr lang="en-US" altLang="zh-CN" baseline="0" dirty="0" smtClean="0"/>
              <a:t>Multiply </a:t>
            </a:r>
            <a:r>
              <a:rPr lang="zh-CN" altLang="en-US" baseline="0" dirty="0" smtClean="0"/>
              <a:t>乘   </a:t>
            </a:r>
            <a:r>
              <a:rPr lang="en-US" altLang="zh-CN" baseline="0" dirty="0" err="1" smtClean="0"/>
              <a:t>Div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除  </a:t>
            </a:r>
            <a:r>
              <a:rPr lang="en-US" altLang="zh-CN" baseline="0" dirty="0" err="1" smtClean="0"/>
              <a:t>Exp</a:t>
            </a:r>
            <a:r>
              <a:rPr lang="en-US" altLang="zh-CN" baseline="0" dirty="0" smtClean="0"/>
              <a:t> 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自然常数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为底的指数  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 </a:t>
            </a:r>
            <a:r>
              <a:rPr lang="en-US" altLang="zh-CN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  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大于判断  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小于判断  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等于判断</a:t>
            </a:r>
            <a:endParaRPr lang="en-US" altLang="zh-CN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Concat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连接  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Slice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划分 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切片    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Constant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常量   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Rank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排列  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维度转换  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Shuffle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乱序</a:t>
            </a:r>
            <a:endParaRPr lang="en-US" altLang="zh-CN" sz="1400" b="0" i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MatMul</a:t>
            </a:r>
            <a:r>
              <a:rPr lang="zh-CN" alt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矩阵相乘</a:t>
            </a:r>
            <a:r>
              <a:rPr lang="en-US" altLang="zh-CN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MatrixInverse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逆矩阵  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MatrixDeterminant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矩阵的行列式</a:t>
            </a:r>
            <a:endParaRPr lang="en-US" altLang="zh-CN" sz="1400" b="0" i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Variable</a:t>
            </a:r>
            <a:r>
              <a:rPr lang="zh-CN" altLang="en-US" dirty="0" smtClean="0"/>
              <a:t>变量   </a:t>
            </a:r>
            <a:r>
              <a:rPr lang="en-US" altLang="zh-CN" dirty="0" smtClean="0"/>
              <a:t>Assign</a:t>
            </a:r>
            <a:r>
              <a:rPr lang="zh-CN" altLang="en-US" dirty="0" smtClean="0"/>
              <a:t>分配    </a:t>
            </a:r>
            <a:r>
              <a:rPr lang="en-US" altLang="zh-CN" dirty="0" err="1" smtClean="0"/>
              <a:t>AssignAdd</a:t>
            </a:r>
            <a:r>
              <a:rPr lang="en-US" altLang="zh-CN" dirty="0" smtClean="0"/>
              <a:t> </a:t>
            </a:r>
            <a:r>
              <a:rPr lang="zh-CN" altLang="en-US" dirty="0" smtClean="0"/>
              <a:t>增加分配</a:t>
            </a:r>
            <a:endParaRPr lang="en-US" altLang="zh-CN" dirty="0" smtClean="0"/>
          </a:p>
          <a:p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Sigmoid 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Convolution2D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经过一定变形的卷积  </a:t>
            </a:r>
            <a:r>
              <a:rPr lang="en-US" altLang="zh-CN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MaxPool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最大池化</a:t>
            </a:r>
            <a:endParaRPr lang="en-US" altLang="zh-CN" dirty="0" smtClean="0"/>
          </a:p>
          <a:p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Save, Restore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修复</a:t>
            </a:r>
            <a:endParaRPr lang="en-US" altLang="zh-CN" sz="1400" b="0" i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Enqueue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入队 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Dequeue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出队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MutexAcquire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400" b="0" i="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MutexRelease</a:t>
            </a:r>
            <a:r>
              <a:rPr lang="en-US" altLang="zh-CN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400" b="0" i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释放</a:t>
            </a:r>
            <a:endParaRPr lang="en-US" altLang="zh-CN" sz="1400" b="0" i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4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和 </a:t>
            </a:r>
            <a:r>
              <a:rPr lang="en-US" altLang="zh-CN" sz="14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操作符可以让我们基于布尔值的张量来跳过整个子图的执行。</a:t>
            </a:r>
            <a:r>
              <a:rPr lang="en-US" altLang="zh-CN" sz="14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4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4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NextIteration</a:t>
            </a:r>
            <a:r>
              <a:rPr lang="en-US" altLang="zh-CN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操作符可以进行迭代</a:t>
            </a:r>
            <a:endParaRPr lang="en-US" altLang="zh-CN" sz="1400" b="0" i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checkpoint文件保存了一个录下多有的模型文件列表，model.ckpt.meta保存了TensorFlow计算图的结构信息，model.ckpt保存每个变量的取值，此处文件名的写入方式会因不同参数的设置而不同，但加载restore时的文件路径名是以checkpoint文件中的“model_checkpoint_path”值决定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回归虽然是一个回归算法，但是不是解决回归问题的算法，而是解决分类问题的算法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8220" y="165131"/>
            <a:ext cx="10513957" cy="1097483"/>
          </a:xfrm>
        </p:spPr>
        <p:txBody>
          <a:bodyPr/>
          <a:lstStyle>
            <a:lvl1pPr>
              <a:defRPr kumimoji="0" lang="zh-CN" sz="28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69" y="1200372"/>
            <a:ext cx="10513957" cy="4978052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92691" y="168941"/>
            <a:ext cx="1637409" cy="553823"/>
          </a:xfrm>
          <a:prstGeom prst="rect">
            <a:avLst/>
          </a:prstGeom>
        </p:spPr>
      </p:pic>
      <p:sp>
        <p:nvSpPr>
          <p:cNvPr id="10" name="矩形 3"/>
          <p:cNvSpPr>
            <a:spLocks noChangeArrowheads="1"/>
          </p:cNvSpPr>
          <p:nvPr userDrawn="1"/>
        </p:nvSpPr>
        <p:spPr bwMode="auto">
          <a:xfrm>
            <a:off x="0" y="436326"/>
            <a:ext cx="1001873" cy="433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24610"/>
            <a:ext cx="11178540" cy="494093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497332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20120" y="6450965"/>
            <a:ext cx="10109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64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6" Type="http://schemas.openxmlformats.org/officeDocument/2006/relationships/notesSlide" Target="../notesSlides/notesSlide9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7.wmf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66.wmf"/><Relationship Id="rId10" Type="http://schemas.openxmlformats.org/officeDocument/2006/relationships/oleObject" Target="../embeddings/oleObject5.bin"/><Relationship Id="rId1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image" Target="../media/image6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8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61.wmf"/><Relationship Id="rId18" Type="http://schemas.openxmlformats.org/officeDocument/2006/relationships/notesSlide" Target="../notesSlides/notesSlide10.xml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72.wmf"/><Relationship Id="rId14" Type="http://schemas.openxmlformats.org/officeDocument/2006/relationships/oleObject" Target="../embeddings/oleObject12.bin"/><Relationship Id="rId13" Type="http://schemas.openxmlformats.org/officeDocument/2006/relationships/image" Target="../media/image71.wmf"/><Relationship Id="rId12" Type="http://schemas.openxmlformats.org/officeDocument/2006/relationships/oleObject" Target="../embeddings/oleObject11.bin"/><Relationship Id="rId11" Type="http://schemas.openxmlformats.org/officeDocument/2006/relationships/image" Target="../media/image70.wmf"/><Relationship Id="rId10" Type="http://schemas.openxmlformats.org/officeDocument/2006/relationships/oleObject" Target="../embeddings/oleObject10.bin"/><Relationship Id="rId1" Type="http://schemas.openxmlformats.org/officeDocument/2006/relationships/oleObject" Target="../embeddings/oleObject7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61.wmf"/><Relationship Id="rId18" Type="http://schemas.openxmlformats.org/officeDocument/2006/relationships/notesSlide" Target="../notesSlides/notesSlide11.xml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72.wmf"/><Relationship Id="rId14" Type="http://schemas.openxmlformats.org/officeDocument/2006/relationships/oleObject" Target="../embeddings/oleObject18.bin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76.wmf"/><Relationship Id="rId1" Type="http://schemas.openxmlformats.org/officeDocument/2006/relationships/oleObject" Target="../embeddings/oleObject1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78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77.wmf"/><Relationship Id="rId1" Type="http://schemas.openxmlformats.org/officeDocument/2006/relationships/oleObject" Target="../embeddings/oleObject19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61.wmf"/><Relationship Id="rId1" Type="http://schemas.openxmlformats.org/officeDocument/2006/relationships/oleObject" Target="../embeddings/oleObject22.bin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61.wmf"/><Relationship Id="rId2" Type="http://schemas.openxmlformats.org/officeDocument/2006/relationships/oleObject" Target="../embeddings/oleObject25.bin"/><Relationship Id="rId1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4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28.bin"/><Relationship Id="rId3" Type="http://schemas.openxmlformats.org/officeDocument/2006/relationships/oleObject" Target="../embeddings/oleObject27.bin"/><Relationship Id="rId2" Type="http://schemas.openxmlformats.org/officeDocument/2006/relationships/image" Target="../media/image61.wmf"/><Relationship Id="rId10" Type="http://schemas.openxmlformats.org/officeDocument/2006/relationships/notesSlide" Target="../notesSlides/notesSlide13.xml"/><Relationship Id="rId1" Type="http://schemas.openxmlformats.org/officeDocument/2006/relationships/oleObject" Target="../embeddings/oleObject26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8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85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92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9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90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89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93.wmf"/><Relationship Id="rId1" Type="http://schemas.openxmlformats.org/officeDocument/2006/relationships/oleObject" Target="../embeddings/oleObject34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97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94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39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58829&amp;showTestData=false&amp;discretize=false&amp;percTrainData=50&amp;x=true&amp;y=true&amp;xTimesY=fals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5"/>
          <p:cNvSpPr txBox="1">
            <a:spLocks noChangeArrowheads="1"/>
          </p:cNvSpPr>
          <p:nvPr/>
        </p:nvSpPr>
        <p:spPr bwMode="auto">
          <a:xfrm>
            <a:off x="2363699" y="4810815"/>
            <a:ext cx="5839332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61" y="-4850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 rot="13277834">
            <a:off x="-6734022" y="1631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3277834">
            <a:off x="9311045" y="7245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277834">
            <a:off x="9953863" y="5764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277834">
            <a:off x="1916252" y="9245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1177175"/>
            <a:ext cx="12192000" cy="840468"/>
          </a:xfrm>
          <a:prstGeom prst="rect">
            <a:avLst/>
          </a:prstGeom>
          <a:solidFill>
            <a:srgbClr val="0096F0"/>
          </a:solidFill>
          <a:ln>
            <a:noFill/>
          </a:ln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  <a:sym typeface="+mn-ea"/>
              </a:rPr>
              <a:t>人工智能之深度学习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  <a:sym typeface="+mn-ea"/>
            </a:endParaRPr>
          </a:p>
        </p:txBody>
      </p:sp>
      <p:pic>
        <p:nvPicPr>
          <p:cNvPr id="8" name="图片 1" descr="wps91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2990" y="4775413"/>
            <a:ext cx="1673860" cy="6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副标题 2"/>
          <p:cNvSpPr>
            <a:spLocks noGrp="1"/>
          </p:cNvSpPr>
          <p:nvPr>
            <p:ph type="subTitle" idx="4294967295"/>
          </p:nvPr>
        </p:nvSpPr>
        <p:spPr>
          <a:xfrm>
            <a:off x="2980690" y="2637790"/>
            <a:ext cx="6593205" cy="1655445"/>
          </a:xfrm>
          <a:ln w="9525">
            <a:noFill/>
            <a:miter/>
          </a:ln>
        </p:spPr>
        <p:txBody>
          <a:bodyPr vert="horz" wrap="square" lIns="91440" tIns="45720" rIns="91440" bIns="45720" anchor="t">
            <a:normAutofit lnSpcReduction="20000"/>
          </a:bodyPr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eaLnBrk="1" hangingPunct="1"/>
            <a:r>
              <a:rPr lang="zh-CN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第二章  </a:t>
            </a:r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4400" dirty="0" err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Vincent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61" y="-4723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 rot="13277834">
            <a:off x="-6607022" y="1758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rot="13277834">
            <a:off x="9438045" y="7372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13277834">
            <a:off x="10080863" y="5891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277834">
            <a:off x="2043252" y="9372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Why choose TensorFlow?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3"/>
          </p:nvPr>
        </p:nvPicPr>
        <p:blipFill>
          <a:blip r:embed="rId1" cstate="print"/>
          <a:stretch>
            <a:fillRect/>
          </a:stretch>
        </p:blipFill>
        <p:spPr>
          <a:xfrm>
            <a:off x="705485" y="1292225"/>
            <a:ext cx="10778490" cy="4973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Why choose TensorFlow?</a:t>
            </a:r>
            <a:endParaRPr lang="zh-CN" altLang="en-US" dirty="0" err="1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3"/>
          </p:nvPr>
        </p:nvGraphicFramePr>
        <p:xfrm>
          <a:off x="1320165" y="1594485"/>
          <a:ext cx="9378315" cy="2570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1135"/>
                <a:gridCol w="2031893"/>
                <a:gridCol w="1849120"/>
                <a:gridCol w="2160606"/>
                <a:gridCol w="1875561"/>
              </a:tblGrid>
              <a:tr h="36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库名称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Caffe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MXNet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TensorFlow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Deeplearning4j</a:t>
                      </a:r>
                      <a:endParaRPr lang="en-US" altLang="zh-CN"/>
                    </a:p>
                  </a:txBody>
                  <a:tcPr anchor="ctr"/>
                </a:tc>
              </a:tr>
              <a:tr h="36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开发语言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c++/cuda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c++/cuda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c++/cuda/python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java</a:t>
                      </a:r>
                      <a:endParaRPr lang="en-US" altLang="zh-CN" sz="1800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支持接口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c++/python/matlab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python/R/Julia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c++/python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java/scala</a:t>
                      </a:r>
                      <a:endParaRPr lang="zh-CN" altLang="en-US" sz="180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安装难度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比较难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示例数量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比较多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少</a:t>
                      </a:r>
                      <a:endParaRPr lang="zh-CN" altLang="en-US"/>
                    </a:p>
                  </a:txBody>
                  <a:tcPr/>
                </a:tc>
              </a:tr>
              <a:tr h="368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支持模型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CNN/RNN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CNN/RNN/...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CNN/RNN/...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上手难度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比较难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138555"/>
            <a:ext cx="11178540" cy="512699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要求：</a:t>
            </a:r>
            <a:r>
              <a:rPr lang="en-US" altLang="zh-CN"/>
              <a:t>Python</a:t>
            </a:r>
            <a:r>
              <a:rPr lang="zh-CN" altLang="en-US"/>
              <a:t>必须是</a:t>
            </a:r>
            <a:r>
              <a:rPr lang="en-US" altLang="zh-CN"/>
              <a:t>64</a:t>
            </a:r>
            <a:r>
              <a:rPr lang="zh-CN" altLang="en-US"/>
              <a:t>位</a:t>
            </a:r>
            <a:endParaRPr lang="zh-CN" altLang="en-US"/>
          </a:p>
          <a:p>
            <a:r>
              <a:rPr lang="zh-CN" altLang="en-US"/>
              <a:t> 根据</a:t>
            </a:r>
            <a:r>
              <a:rPr lang="en-US" altLang="zh-CN"/>
              <a:t>TensorFlow</a:t>
            </a:r>
            <a:r>
              <a:rPr lang="zh-CN" altLang="en-US"/>
              <a:t>的计算方式，</a:t>
            </a:r>
            <a:r>
              <a:rPr lang="en-US" altLang="zh-CN"/>
              <a:t>TensorFlow</a:t>
            </a:r>
            <a:r>
              <a:rPr lang="zh-CN" altLang="en-US"/>
              <a:t>的安装分为</a:t>
            </a:r>
            <a:r>
              <a:rPr lang="en-US" altLang="zh-CN"/>
              <a:t>CPU</a:t>
            </a:r>
            <a:r>
              <a:rPr lang="zh-CN" altLang="en-US"/>
              <a:t>版本和</a:t>
            </a:r>
            <a:r>
              <a:rPr lang="en-US" altLang="zh-CN"/>
              <a:t>GPU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zh-CN" altLang="en-US"/>
              <a:t> 对于</a:t>
            </a:r>
            <a:r>
              <a:rPr lang="en-US" altLang="zh-CN"/>
              <a:t>Python3.5</a:t>
            </a:r>
            <a:r>
              <a:rPr lang="zh-CN" altLang="en-US"/>
              <a:t>或者</a:t>
            </a:r>
            <a:r>
              <a:rPr lang="en-US" altLang="zh-CN"/>
              <a:t>Python3.6</a:t>
            </a:r>
            <a:r>
              <a:rPr lang="zh-CN" altLang="en-US"/>
              <a:t>，可以使用</a:t>
            </a:r>
            <a:r>
              <a:rPr lang="en-US" altLang="zh-CN"/>
              <a:t>pip install </a:t>
            </a:r>
            <a:r>
              <a:rPr lang="en-US" altLang="zh-CN">
                <a:sym typeface="+mn-ea"/>
              </a:rPr>
              <a:t>tensorflow</a:t>
            </a:r>
            <a:r>
              <a:rPr lang="zh-CN" altLang="en-US"/>
              <a:t>（安装</a:t>
            </a:r>
            <a:r>
              <a:rPr lang="en-US" altLang="zh-CN"/>
              <a:t>CPU</a:t>
            </a:r>
            <a:r>
              <a:rPr lang="zh-CN" altLang="en-US"/>
              <a:t>版本）和</a:t>
            </a:r>
            <a:r>
              <a:rPr lang="en-US" altLang="zh-CN"/>
              <a:t>pip install tensorflow-gpu</a:t>
            </a:r>
            <a:r>
              <a:rPr lang="zh-CN" altLang="en-US"/>
              <a:t>（安装</a:t>
            </a:r>
            <a:r>
              <a:rPr lang="en-US" altLang="zh-CN"/>
              <a:t>GPU</a:t>
            </a:r>
            <a:r>
              <a:rPr lang="zh-CN" altLang="en-US"/>
              <a:t>版本）</a:t>
            </a:r>
            <a:endParaRPr lang="zh-CN" altLang="en-US"/>
          </a:p>
          <a:p>
            <a:r>
              <a:rPr lang="zh-CN" altLang="en-US"/>
              <a:t> 对于</a:t>
            </a:r>
            <a:r>
              <a:rPr lang="en-US" altLang="zh-CN"/>
              <a:t>Python2.7</a:t>
            </a:r>
            <a:r>
              <a:rPr lang="zh-CN" altLang="en-US"/>
              <a:t>，只能通过源码编译来安装</a:t>
            </a:r>
            <a:r>
              <a:rPr lang="en-US" altLang="zh-CN"/>
              <a:t>TensorFlow(Windows</a:t>
            </a:r>
            <a:r>
              <a:rPr lang="zh-CN" altLang="en-US"/>
              <a:t>操作系统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 备注：</a:t>
            </a:r>
            <a:r>
              <a:rPr lang="en-US" altLang="zh-CN"/>
              <a:t>TensorFlow-GPU</a:t>
            </a:r>
            <a:r>
              <a:rPr lang="zh-CN" altLang="en-US"/>
              <a:t>要求机器的显卡必须是NVidia的显卡。</a:t>
            </a:r>
            <a:endParaRPr lang="zh-CN" altLang="en-US"/>
          </a:p>
          <a:p>
            <a:r>
              <a:rPr lang="zh-CN" altLang="en-US"/>
              <a:t> 备注：授课</a:t>
            </a:r>
            <a:r>
              <a:rPr lang="en-US" altLang="zh-CN"/>
              <a:t>TensorFlow</a:t>
            </a:r>
            <a:r>
              <a:rPr lang="zh-CN" altLang="en-US"/>
              <a:t>版本选择</a:t>
            </a:r>
            <a:r>
              <a:rPr lang="en-US" altLang="zh-CN"/>
              <a:t>1.4.0(</a:t>
            </a:r>
            <a:r>
              <a:rPr lang="zh-CN" altLang="en-US" b="1">
                <a:solidFill>
                  <a:srgbClr val="C00000"/>
                </a:solidFill>
              </a:rPr>
              <a:t>注意</a:t>
            </a:r>
            <a:r>
              <a:rPr lang="en-US" altLang="zh-CN" b="1">
                <a:solidFill>
                  <a:srgbClr val="C00000"/>
                </a:solidFill>
              </a:rPr>
              <a:t>python3.7</a:t>
            </a:r>
            <a:r>
              <a:rPr lang="zh-CN" altLang="en-US" b="1">
                <a:solidFill>
                  <a:srgbClr val="C00000"/>
                </a:solidFill>
              </a:rPr>
              <a:t>不支持</a:t>
            </a:r>
            <a:r>
              <a:rPr lang="en-US" altLang="zh-CN" b="1">
                <a:solidFill>
                  <a:srgbClr val="C00000"/>
                </a:solidFill>
              </a:rPr>
              <a:t>1.4.0</a:t>
            </a:r>
            <a:r>
              <a:rPr lang="zh-CN" altLang="en-US" b="1">
                <a:solidFill>
                  <a:srgbClr val="C00000"/>
                </a:solidFill>
              </a:rPr>
              <a:t>版本，</a:t>
            </a:r>
            <a:r>
              <a:rPr lang="en-US" altLang="zh-CN" b="1">
                <a:solidFill>
                  <a:srgbClr val="C00000"/>
                </a:solidFill>
              </a:rPr>
              <a:t>python3.5 3.6</a:t>
            </a:r>
            <a:r>
              <a:rPr lang="zh-CN" altLang="en-US" b="1">
                <a:solidFill>
                  <a:srgbClr val="C00000"/>
                </a:solidFill>
              </a:rPr>
              <a:t>才支持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安装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4730"/>
            <a:ext cx="9541510" cy="525081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 TensorFlow CPU</a:t>
            </a:r>
            <a:r>
              <a:rPr lang="zh-CN" altLang="en-US"/>
              <a:t>版本安装：</a:t>
            </a:r>
            <a:endParaRPr lang="zh-CN" altLang="en-US"/>
          </a:p>
          <a:p>
            <a:pPr lvl="1"/>
            <a:r>
              <a:rPr lang="zh-CN" altLang="en-US"/>
              <a:t> 一、创建</a:t>
            </a:r>
            <a:r>
              <a:rPr lang="en-US" altLang="zh-CN"/>
              <a:t>python3.6</a:t>
            </a:r>
            <a:r>
              <a:rPr lang="zh-CN" altLang="en-US"/>
              <a:t>环境（</a:t>
            </a:r>
            <a:r>
              <a:rPr lang="zh-CN" altLang="en-US" b="1">
                <a:solidFill>
                  <a:srgbClr val="C00000"/>
                </a:solidFill>
              </a:rPr>
              <a:t>若你的环境是</a:t>
            </a:r>
            <a:r>
              <a:rPr lang="en-US" altLang="zh-CN" b="1">
                <a:solidFill>
                  <a:srgbClr val="C00000"/>
                </a:solidFill>
              </a:rPr>
              <a:t>Python 3.6</a:t>
            </a:r>
            <a:r>
              <a:rPr lang="zh-CN" altLang="en-US" b="1">
                <a:solidFill>
                  <a:srgbClr val="C00000"/>
                </a:solidFill>
              </a:rPr>
              <a:t>，请跳过第一步）</a:t>
            </a:r>
            <a:endParaRPr lang="zh-CN" altLang="en-US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进入</a:t>
            </a:r>
            <a:r>
              <a:rPr lang="en-US" altLang="zh-CN">
                <a:sym typeface="+mn-ea"/>
              </a:rPr>
              <a:t>anaconda prompt</a:t>
            </a:r>
            <a:r>
              <a:rPr lang="zh-CN" altLang="en-US">
                <a:sym typeface="+mn-ea"/>
              </a:rPr>
              <a:t>控制台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	   conda create -n  beifeng python==3.6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二、安装包命令：</a:t>
            </a:r>
            <a:endParaRPr lang="zh-CN" altLang="en-US"/>
          </a:p>
          <a:p>
            <a:pPr lvl="2"/>
            <a:r>
              <a:rPr lang="en-US" altLang="zh-CN"/>
              <a:t>activate beifeng</a:t>
            </a:r>
            <a:endParaRPr lang="en-US" altLang="zh-CN"/>
          </a:p>
          <a:p>
            <a:pPr lvl="2"/>
            <a:r>
              <a:rPr lang="en-US" altLang="zh-CN"/>
              <a:t>conda install tensorflow==1.4.0</a:t>
            </a:r>
            <a:endParaRPr lang="en-US" altLang="zh-CN"/>
          </a:p>
          <a:p>
            <a:pPr lvl="2"/>
            <a:r>
              <a:rPr lang="en-US" altLang="zh-CN"/>
              <a:t>conda install tensorboard==1.4.0</a:t>
            </a:r>
            <a:endParaRPr lang="en-US" altLang="zh-CN"/>
          </a:p>
          <a:p>
            <a:pPr lvl="2"/>
            <a:r>
              <a:rPr lang="en-US" altLang="zh-CN"/>
              <a:t>conda install pillow==6.0.0</a:t>
            </a:r>
            <a:endParaRPr lang="en-US" altLang="zh-CN"/>
          </a:p>
          <a:p>
            <a:pPr lvl="2"/>
            <a:r>
              <a:rPr lang="en-US" altLang="zh-CN"/>
              <a:t>conda install opencv-python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 cpu</a:t>
            </a:r>
            <a:r>
              <a:rPr lang="zh-CN" altLang="en-US"/>
              <a:t>版本的安装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318135" y="1014730"/>
            <a:ext cx="5459095" cy="5250815"/>
          </a:xfrm>
        </p:spPr>
        <p:txBody>
          <a:bodyPr>
            <a:normAutofit lnSpcReduction="20000"/>
          </a:bodyPr>
          <a:lstStyle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TensorFlow GPU</a:t>
            </a:r>
            <a:r>
              <a:rPr lang="zh-CN" altLang="en-US">
                <a:sym typeface="+mn-ea"/>
              </a:rPr>
              <a:t>版本安装：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 环境：</a:t>
            </a:r>
            <a:r>
              <a:rPr lang="en-US" altLang="zh-CN"/>
              <a:t>Python 3.6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NV</a:t>
            </a:r>
            <a:r>
              <a:rPr lang="en-US" altLang="zh-CN">
                <a:sym typeface="+mn-ea"/>
              </a:rPr>
              <a:t>IDIA</a:t>
            </a:r>
            <a:r>
              <a:rPr lang="zh-CN" altLang="en-US">
                <a:sym typeface="+mn-ea"/>
              </a:rPr>
              <a:t>显卡</a:t>
            </a:r>
            <a:r>
              <a:rPr lang="en-US" altLang="zh-CN">
                <a:sym typeface="+mn-ea"/>
              </a:rPr>
              <a:t>(GPU</a:t>
            </a:r>
            <a:r>
              <a:rPr lang="zh-CN" altLang="en-US">
                <a:sym typeface="+mn-ea"/>
              </a:rPr>
              <a:t>卡，支不支持</a:t>
            </a:r>
            <a:r>
              <a:rPr lang="en-US" altLang="zh-CN">
                <a:sym typeface="+mn-ea"/>
              </a:rPr>
              <a:t>cuda</a:t>
            </a:r>
            <a:r>
              <a:rPr lang="zh-CN" altLang="en-US">
                <a:sym typeface="+mn-ea"/>
              </a:rPr>
              <a:t>要去官网查询，支持</a:t>
            </a:r>
            <a:r>
              <a:rPr lang="en-US" altLang="zh-CN">
                <a:sym typeface="+mn-ea"/>
              </a:rPr>
              <a:t>cuda</a:t>
            </a:r>
            <a:r>
              <a:rPr lang="zh-CN" altLang="en-US">
                <a:sym typeface="+mn-ea"/>
              </a:rPr>
              <a:t>的就是</a:t>
            </a:r>
            <a:r>
              <a:rPr lang="en-US" altLang="zh-CN">
                <a:sym typeface="+mn-ea"/>
              </a:rPr>
              <a:t>GPU</a:t>
            </a:r>
            <a:r>
              <a:rPr lang="zh-CN" altLang="en-US">
                <a:sym typeface="+mn-ea"/>
              </a:rPr>
              <a:t>卡</a:t>
            </a:r>
            <a:r>
              <a:rPr lang="en-US" altLang="zh-CN">
                <a:sym typeface="+mn-ea"/>
              </a:rPr>
              <a:t>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 安装过程：</a:t>
            </a:r>
            <a:endParaRPr lang="zh-CN" altLang="en-US">
              <a:sym typeface="+mn-ea"/>
            </a:endParaRPr>
          </a:p>
          <a:p>
            <a:pPr lvl="2"/>
            <a:r>
              <a:rPr lang="zh-CN" altLang="en-US">
                <a:sym typeface="+mn-ea"/>
              </a:rPr>
              <a:t> 安装</a:t>
            </a:r>
            <a:r>
              <a:rPr lang="en-US" altLang="zh-CN">
                <a:sym typeface="+mn-ea"/>
              </a:rPr>
              <a:t>CUDA SDK(</a:t>
            </a:r>
            <a:r>
              <a:rPr lang="zh-CN" altLang="en-US">
                <a:sym typeface="+mn-ea"/>
              </a:rPr>
              <a:t>默认会将</a:t>
            </a:r>
            <a:r>
              <a:rPr lang="en-US" altLang="zh-CN">
                <a:sym typeface="+mn-ea"/>
              </a:rPr>
              <a:t>bin</a:t>
            </a:r>
            <a:r>
              <a:rPr lang="zh-CN" altLang="en-US">
                <a:sym typeface="+mn-ea"/>
              </a:rPr>
              <a:t>文件夹添加到</a:t>
            </a:r>
            <a:r>
              <a:rPr lang="en-US" altLang="zh-CN">
                <a:sym typeface="+mn-ea"/>
              </a:rPr>
              <a:t>PATH</a:t>
            </a:r>
            <a:r>
              <a:rPr lang="zh-CN" altLang="en-US">
                <a:sym typeface="+mn-ea"/>
              </a:rPr>
              <a:t>环境变量中，即安装</a:t>
            </a:r>
            <a:r>
              <a:rPr lang="en-US" altLang="zh-CN">
                <a:sym typeface="+mn-ea"/>
              </a:rPr>
              <a:t>CUDA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cuDNN)</a:t>
            </a:r>
            <a:endParaRPr lang="zh-CN" altLang="en-US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TensorFlow GPU</a:t>
            </a:r>
            <a:r>
              <a:rPr lang="zh-CN" altLang="en-US">
                <a:sym typeface="+mn-ea"/>
              </a:rPr>
              <a:t>，安装命令：</a:t>
            </a:r>
            <a:r>
              <a:rPr lang="en-US" altLang="zh-CN">
                <a:sym typeface="+mn-ea"/>
              </a:rPr>
              <a:t>pip install tensorflow-gpu==1.4.0</a:t>
            </a:r>
            <a:endParaRPr lang="en-US" altLang="zh-CN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TensorFlow-GPU</a:t>
            </a:r>
            <a:r>
              <a:rPr lang="zh-CN" altLang="en-US">
                <a:sym typeface="+mn-ea"/>
              </a:rPr>
              <a:t>版本安装</a:t>
            </a:r>
            <a:br>
              <a:rPr lang="zh-CN" altLang="en-US">
                <a:sym typeface="+mn-ea"/>
              </a:rPr>
            </a:br>
            <a:r>
              <a:rPr lang="zh-CN" altLang="en-US" sz="2400">
                <a:solidFill>
                  <a:srgbClr val="FF0000"/>
                </a:solidFill>
                <a:sym typeface="+mn-ea"/>
              </a:rPr>
              <a:t>（前提是有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GPU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，没有就不要装这个版本）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r="28578" b="-2489"/>
          <a:stretch>
            <a:fillRect/>
          </a:stretch>
        </p:blipFill>
        <p:spPr>
          <a:xfrm>
            <a:off x="6064250" y="1261745"/>
            <a:ext cx="5945505" cy="4756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 CUDA</a:t>
            </a:r>
            <a:r>
              <a:rPr lang="zh-CN" altLang="en-US"/>
              <a:t>下载安装链接：https://developer.nvidia.com/cuda-toolkit-archive</a:t>
            </a:r>
            <a:endParaRPr lang="zh-CN" altLang="en-US"/>
          </a:p>
          <a:p>
            <a:r>
              <a:rPr lang="en-US" altLang="zh-CN"/>
              <a:t> cuDNN</a:t>
            </a:r>
            <a:r>
              <a:rPr lang="zh-CN" altLang="en-US"/>
              <a:t>下载安装链接：</a:t>
            </a:r>
            <a:r>
              <a:rPr lang="en-US" altLang="zh-CN"/>
              <a:t>https://developer.nvidia.com/rdp/cudnn-archive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 gpu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cuda</a:t>
            </a:r>
            <a:r>
              <a:rPr lang="zh-CN" altLang="en-US">
                <a:solidFill>
                  <a:srgbClr val="FF0000"/>
                </a:solidFill>
              </a:rPr>
              <a:t>版本匹配查询：https://github.com/mind/wheels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                                     https://www.tensorflow.org/install/gpu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详细</a:t>
            </a:r>
            <a:r>
              <a:rPr lang="en-US" altLang="zh-CN">
                <a:solidFill>
                  <a:srgbClr val="FF0000"/>
                </a:solidFill>
              </a:rPr>
              <a:t>gpu</a:t>
            </a:r>
            <a:r>
              <a:rPr lang="zh-CN" altLang="en-US">
                <a:solidFill>
                  <a:srgbClr val="FF0000"/>
                </a:solidFill>
              </a:rPr>
              <a:t>安装链接</a:t>
            </a:r>
            <a:r>
              <a:rPr lang="en-US" altLang="zh-CN">
                <a:solidFill>
                  <a:srgbClr val="FF0000"/>
                </a:solidFill>
              </a:rPr>
              <a:t>(windows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>
                <a:solidFill>
                  <a:srgbClr val="FF0000"/>
                </a:solidFill>
              </a:rPr>
              <a:t>：https://www.jianshu.com/p/c245d46d43f0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 </a:t>
            </a:r>
            <a:r>
              <a:rPr lang="zh-CN" altLang="en-US"/>
              <a:t>备注：具体的</a:t>
            </a:r>
            <a:r>
              <a:rPr lang="en-US" altLang="zh-CN"/>
              <a:t>CUDA</a:t>
            </a:r>
            <a:r>
              <a:rPr lang="zh-CN" altLang="en-US"/>
              <a:t>版本根据导入</a:t>
            </a:r>
            <a:r>
              <a:rPr lang="en-US" altLang="zh-CN"/>
              <a:t>tensorflow</a:t>
            </a:r>
            <a:r>
              <a:rPr lang="zh-CN" altLang="en-US"/>
              <a:t>时提示的异常来选择；即先安装</a:t>
            </a:r>
            <a:r>
              <a:rPr lang="en-US" altLang="zh-CN"/>
              <a:t>tensorflow-gpu</a:t>
            </a:r>
            <a:r>
              <a:rPr lang="zh-CN" altLang="en-US"/>
              <a:t>，然后在</a:t>
            </a:r>
            <a:r>
              <a:rPr lang="en-US" altLang="zh-CN"/>
              <a:t>python</a:t>
            </a:r>
            <a:r>
              <a:rPr lang="zh-CN" altLang="en-US"/>
              <a:t>的命令行执行：</a:t>
            </a:r>
            <a:r>
              <a:rPr lang="en-US" altLang="zh-CN"/>
              <a:t>import tensorflow</a:t>
            </a:r>
            <a:r>
              <a:rPr lang="zh-CN" altLang="en-US"/>
              <a:t>，会出现如下异常，则表示我们需要安装的是</a:t>
            </a:r>
            <a:r>
              <a:rPr lang="en-US" altLang="zh-CN"/>
              <a:t>CUDA 8.0</a:t>
            </a:r>
            <a:r>
              <a:rPr lang="zh-CN" altLang="en-US"/>
              <a:t>版本，至于</a:t>
            </a:r>
            <a:r>
              <a:rPr lang="en-US" altLang="zh-CN"/>
              <a:t>cuDNN</a:t>
            </a:r>
            <a:r>
              <a:rPr lang="zh-CN" altLang="en-US"/>
              <a:t>选择和</a:t>
            </a:r>
            <a:r>
              <a:rPr lang="en-US" altLang="zh-CN"/>
              <a:t>CUDA</a:t>
            </a:r>
            <a:r>
              <a:rPr lang="zh-CN" altLang="en-US"/>
              <a:t>对应版本即可。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TensorFlow-GPU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-CUDA</a:t>
            </a:r>
            <a:endParaRPr lang="en-US" altLang="zh-CN">
              <a:sym typeface="+mn-ea"/>
            </a:endParaRPr>
          </a:p>
        </p:txBody>
      </p:sp>
      <p:pic>
        <p:nvPicPr>
          <p:cNvPr id="5" name="图片 4" descr="TensorFlow-gpu安装异常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32485" y="5056505"/>
            <a:ext cx="10058400" cy="335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TensorFlow-GPU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-CUDA</a:t>
            </a:r>
            <a:endParaRPr lang="zh-CN" altLang="en-US"/>
          </a:p>
        </p:txBody>
      </p:sp>
      <p:pic>
        <p:nvPicPr>
          <p:cNvPr id="5" name="图片 4" descr="CUDA安装0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02485" y="935990"/>
            <a:ext cx="3449955" cy="2555875"/>
          </a:xfrm>
          <a:prstGeom prst="rect">
            <a:avLst/>
          </a:prstGeom>
        </p:spPr>
      </p:pic>
      <p:pic>
        <p:nvPicPr>
          <p:cNvPr id="6" name="图片 5" descr="CUDA安装0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0660" y="935990"/>
            <a:ext cx="3465195" cy="2555875"/>
          </a:xfrm>
          <a:prstGeom prst="rect">
            <a:avLst/>
          </a:prstGeom>
        </p:spPr>
      </p:pic>
      <p:pic>
        <p:nvPicPr>
          <p:cNvPr id="7" name="图片 6" descr="CUDA安装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8500" y="3854450"/>
            <a:ext cx="3464560" cy="2555240"/>
          </a:xfrm>
          <a:prstGeom prst="rect">
            <a:avLst/>
          </a:prstGeom>
        </p:spPr>
      </p:pic>
      <p:pic>
        <p:nvPicPr>
          <p:cNvPr id="8" name="图片 7" descr="CUDA安装0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0245" y="3854450"/>
            <a:ext cx="3453130" cy="25476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rcRect b="5443"/>
          <a:stretch>
            <a:fillRect/>
          </a:stretch>
        </p:blipFill>
        <p:spPr>
          <a:xfrm>
            <a:off x="367030" y="3846195"/>
            <a:ext cx="3663950" cy="25558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除了安装</a:t>
            </a:r>
            <a:r>
              <a:rPr lang="en-US" altLang="zh-CN"/>
              <a:t>CUDA</a:t>
            </a:r>
            <a:r>
              <a:rPr lang="zh-CN" altLang="en-US"/>
              <a:t>外，还需要安装对应版本的</a:t>
            </a:r>
            <a:r>
              <a:rPr lang="en-US" altLang="zh-CN"/>
              <a:t>cuDNN</a:t>
            </a:r>
            <a:r>
              <a:rPr lang="zh-CN" altLang="en-US"/>
              <a:t>，将</a:t>
            </a:r>
            <a:r>
              <a:rPr lang="en-US" altLang="zh-CN"/>
              <a:t>cuDNN</a:t>
            </a:r>
            <a:r>
              <a:rPr lang="zh-CN" altLang="en-US"/>
              <a:t>的压缩包解压，然后将压缩包中的三个文件夹全部放到</a:t>
            </a:r>
            <a:r>
              <a:rPr lang="en-US" altLang="zh-CN"/>
              <a:t>CUDA</a:t>
            </a:r>
            <a:r>
              <a:rPr lang="zh-CN" altLang="en-US"/>
              <a:t>对应的根目录下，根据环境变量找到对应的根目录：C:\Program Files\NVIDIA GPU Computing Toolkit\CUDA\v8.0；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TensorFlow-GPU</a:t>
            </a:r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-cuDNN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38785" y="3269615"/>
            <a:ext cx="10841355" cy="1400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785" y="4846320"/>
            <a:ext cx="5485765" cy="1419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rcRect l="2003"/>
          <a:stretch>
            <a:fillRect/>
          </a:stretch>
        </p:blipFill>
        <p:spPr>
          <a:xfrm>
            <a:off x="6721475" y="4388485"/>
            <a:ext cx="3712845" cy="2334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基本</a:t>
            </a:r>
            <a:r>
              <a:rPr lang="zh-CN" altLang="en-US" dirty="0"/>
              <a:t>概念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533400" y="1289685"/>
            <a:ext cx="11178540" cy="497586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图（</a:t>
            </a:r>
            <a:r>
              <a:rPr lang="en-US" altLang="zh-CN" dirty="0"/>
              <a:t>Graph</a:t>
            </a:r>
            <a:r>
              <a:rPr lang="zh-CN" altLang="en-US" dirty="0"/>
              <a:t>）：图描述了计算的过程，</a:t>
            </a:r>
            <a:r>
              <a:rPr lang="en-US" altLang="zh-CN" dirty="0" err="1"/>
              <a:t>TensorFlow</a:t>
            </a:r>
            <a:r>
              <a:rPr lang="zh-CN" altLang="en-US" dirty="0"/>
              <a:t>使用图来表示计算任务。 </a:t>
            </a:r>
            <a:endParaRPr lang="en-US" altLang="zh-CN" dirty="0" smtClean="0"/>
          </a:p>
          <a:p>
            <a:r>
              <a:rPr lang="zh-CN" altLang="en-US" dirty="0" smtClean="0"/>
              <a:t> 张量</a:t>
            </a:r>
            <a:r>
              <a:rPr lang="zh-CN" altLang="en-US" dirty="0"/>
              <a:t>（</a:t>
            </a:r>
            <a:r>
              <a:rPr lang="en-US" altLang="zh-CN" dirty="0"/>
              <a:t>Tensor</a:t>
            </a:r>
            <a:r>
              <a:rPr lang="zh-CN" altLang="en-US" dirty="0"/>
              <a:t>）：</a:t>
            </a:r>
            <a:r>
              <a:rPr lang="en-US" altLang="zh-CN" dirty="0" err="1"/>
              <a:t>TensorFlow</a:t>
            </a:r>
            <a:r>
              <a:rPr lang="zh-CN" altLang="en-US" dirty="0"/>
              <a:t>使用</a:t>
            </a:r>
            <a:r>
              <a:rPr lang="en-US" altLang="zh-CN" dirty="0"/>
              <a:t>tensor</a:t>
            </a:r>
            <a:r>
              <a:rPr lang="zh-CN" altLang="en-US" dirty="0"/>
              <a:t>表示数据。每个</a:t>
            </a:r>
            <a:r>
              <a:rPr lang="en-US" altLang="zh-CN" dirty="0"/>
              <a:t>Tensor</a:t>
            </a:r>
            <a:r>
              <a:rPr lang="zh-CN" altLang="en-US" dirty="0"/>
              <a:t>是一个类型化的多维数组。 </a:t>
            </a:r>
            <a:endParaRPr lang="en-US" altLang="zh-CN" dirty="0" smtClean="0"/>
          </a:p>
          <a:p>
            <a:r>
              <a:rPr lang="zh-CN" altLang="en-US" dirty="0" smtClean="0"/>
              <a:t> 操作</a:t>
            </a:r>
            <a:r>
              <a:rPr lang="zh-CN" altLang="en-US" dirty="0"/>
              <a:t>（</a:t>
            </a:r>
            <a:r>
              <a:rPr lang="en-US" altLang="zh-CN" dirty="0"/>
              <a:t>op</a:t>
            </a:r>
            <a:r>
              <a:rPr lang="zh-CN" altLang="en-US" dirty="0"/>
              <a:t>）：图中的节点被称为</a:t>
            </a:r>
            <a:r>
              <a:rPr lang="en-US" altLang="zh-CN" dirty="0"/>
              <a:t>op</a:t>
            </a:r>
            <a:r>
              <a:rPr lang="zh-CN" altLang="en-US" dirty="0"/>
              <a:t>（</a:t>
            </a:r>
            <a:r>
              <a:rPr lang="en-US" altLang="zh-CN" dirty="0" err="1"/>
              <a:t>opearation</a:t>
            </a:r>
            <a:r>
              <a:rPr lang="zh-CN" altLang="en-US" dirty="0"/>
              <a:t>的缩写），一个</a:t>
            </a:r>
            <a:r>
              <a:rPr lang="en-US" altLang="zh-CN" dirty="0"/>
              <a:t>op</a:t>
            </a:r>
            <a:r>
              <a:rPr lang="zh-CN" altLang="en-US" dirty="0"/>
              <a:t>获得</a:t>
            </a:r>
            <a:r>
              <a:rPr lang="en-US" altLang="zh-CN" dirty="0"/>
              <a:t>/</a:t>
            </a:r>
            <a:r>
              <a:rPr lang="zh-CN" altLang="en-US" dirty="0"/>
              <a:t>输入</a:t>
            </a:r>
            <a:r>
              <a:rPr lang="en-US" altLang="zh-CN" dirty="0"/>
              <a:t>0</a:t>
            </a:r>
            <a:r>
              <a:rPr lang="zh-CN" altLang="en-US" dirty="0"/>
              <a:t>个或多个</a:t>
            </a:r>
            <a:r>
              <a:rPr lang="en-US" altLang="zh-CN" dirty="0"/>
              <a:t>Tensor</a:t>
            </a:r>
            <a:r>
              <a:rPr lang="zh-CN" altLang="en-US" dirty="0"/>
              <a:t>，执行计算，产生</a:t>
            </a:r>
            <a:r>
              <a:rPr lang="en-US" altLang="zh-CN" dirty="0"/>
              <a:t>0</a:t>
            </a:r>
            <a:r>
              <a:rPr lang="zh-CN" altLang="en-US" dirty="0"/>
              <a:t>个或多个</a:t>
            </a:r>
            <a:r>
              <a:rPr lang="en-US" altLang="zh-CN" dirty="0"/>
              <a:t>Tensor</a:t>
            </a:r>
            <a:r>
              <a:rPr lang="zh-CN" altLang="en-US" dirty="0"/>
              <a:t>。 </a:t>
            </a:r>
            <a:endParaRPr lang="en-US" altLang="zh-CN" dirty="0" smtClean="0"/>
          </a:p>
          <a:p>
            <a:r>
              <a:rPr lang="zh-CN" altLang="en-US" dirty="0" smtClean="0"/>
              <a:t> 会话</a:t>
            </a:r>
            <a:r>
              <a:rPr lang="zh-CN" altLang="en-US" dirty="0"/>
              <a:t>（</a:t>
            </a:r>
            <a:r>
              <a:rPr lang="en-US" altLang="zh-CN" dirty="0"/>
              <a:t>Session</a:t>
            </a:r>
            <a:r>
              <a:rPr lang="zh-CN" altLang="en-US" dirty="0"/>
              <a:t>）：图必须在称之为“会话”的上下文中执行。会话将图的</a:t>
            </a:r>
            <a:r>
              <a:rPr lang="en-US" altLang="zh-CN" dirty="0"/>
              <a:t>op</a:t>
            </a:r>
            <a:r>
              <a:rPr lang="zh-CN" altLang="en-US" dirty="0"/>
              <a:t>分发到诸如</a:t>
            </a:r>
            <a:r>
              <a:rPr lang="en-US" altLang="zh-CN" dirty="0"/>
              <a:t>CPU</a:t>
            </a:r>
            <a:r>
              <a:rPr lang="zh-CN" altLang="en-US" dirty="0"/>
              <a:t>或</a:t>
            </a:r>
            <a:r>
              <a:rPr lang="en-US" altLang="zh-CN" dirty="0"/>
              <a:t>GPU</a:t>
            </a:r>
            <a:r>
              <a:rPr lang="zh-CN" altLang="en-US" dirty="0"/>
              <a:t>之类的设备上执行。 </a:t>
            </a:r>
            <a:endParaRPr lang="en-US" altLang="zh-CN" dirty="0" smtClean="0"/>
          </a:p>
          <a:p>
            <a:r>
              <a:rPr lang="zh-CN" altLang="en-US" dirty="0" smtClean="0"/>
              <a:t> 变量</a:t>
            </a:r>
            <a:r>
              <a:rPr lang="zh-CN" altLang="en-US" dirty="0"/>
              <a:t>（</a:t>
            </a:r>
            <a:r>
              <a:rPr lang="en-US" altLang="zh-CN" dirty="0"/>
              <a:t>Variable</a:t>
            </a:r>
            <a:r>
              <a:rPr lang="zh-CN" altLang="en-US" dirty="0"/>
              <a:t>）：运行过程中可以被改变，用于维护状态。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102360"/>
            <a:ext cx="11178540" cy="5163185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TensorFlow</a:t>
            </a:r>
            <a:r>
              <a:rPr lang="zh-CN" altLang="en-US" sz="2400" dirty="0" smtClean="0"/>
              <a:t>的边即有两种连接关系：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 数据依赖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 控制依赖</a:t>
            </a:r>
            <a:endParaRPr lang="en-US" altLang="zh-CN" sz="2000" dirty="0" smtClean="0"/>
          </a:p>
          <a:p>
            <a:r>
              <a:rPr lang="zh-CN" altLang="en-US" sz="2400" dirty="0" smtClean="0"/>
              <a:t> 实线边表示数据依赖，代表数据，即张量。任意维度的数据统称为张量。在机器学习算法中，张量在数据流图中从前往后流动一遍就完成一次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前向传播</a:t>
            </a:r>
            <a:r>
              <a:rPr lang="zh-CN" altLang="en-US" sz="2400" dirty="0" smtClean="0"/>
              <a:t>，而残差从后向前流动一遍就完成一次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反向传播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虚线边表示控制依赖，可以用于控制操作的运行，这被用来确保</a:t>
            </a:r>
            <a:r>
              <a:rPr lang="en-US" altLang="zh-CN" sz="2400" dirty="0" smtClean="0"/>
              <a:t>happens-before</a:t>
            </a:r>
            <a:r>
              <a:rPr lang="zh-CN" altLang="en-US" sz="2400" dirty="0" smtClean="0"/>
              <a:t>关系，这类边上没有数据流过，但源节点必须在目的节点开始执行前完成。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102360"/>
            <a:ext cx="11178540" cy="51631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TensorFlow</a:t>
            </a:r>
            <a:r>
              <a:rPr lang="zh-CN" altLang="en-US" sz="2400" dirty="0"/>
              <a:t>介绍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TensorFlow</a:t>
            </a:r>
            <a:r>
              <a:rPr lang="zh-CN" altLang="en-US" sz="2400" dirty="0"/>
              <a:t>安装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 smtClean="0"/>
              <a:t>TensorFlow</a:t>
            </a:r>
            <a:r>
              <a:rPr lang="zh-CN" altLang="en-US" sz="2400" dirty="0"/>
              <a:t>基础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pic>
        <p:nvPicPr>
          <p:cNvPr id="5" name="图片 4" descr="T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96815" y="1630045"/>
            <a:ext cx="2981960" cy="2541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/>
          <p:cNvGraphicFramePr>
            <a:graphicFrameLocks noGrp="1"/>
          </p:cNvGraphicFramePr>
          <p:nvPr>
            <p:ph idx="13"/>
          </p:nvPr>
        </p:nvGraphicFramePr>
        <p:xfrm>
          <a:off x="533400" y="1101725"/>
          <a:ext cx="11179176" cy="519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17390"/>
                <a:gridCol w="1440160"/>
                <a:gridCol w="792162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数据类型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Python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DT_FLOAT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tf.float32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位浮点型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DT_DOUBLE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tf.float64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位浮点型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DT_INT64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tf.int64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64</a:t>
                      </a:r>
                      <a:r>
                        <a:rPr lang="zh-CN" altLang="en-US" dirty="0" smtClean="0"/>
                        <a:t>位有符号整型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DT_INT32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tf.int32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位有符号整型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DT_INT16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tf.int16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r>
                        <a:rPr lang="zh-CN" altLang="en-US" dirty="0" smtClean="0"/>
                        <a:t>位有符号整型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DT_INT8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tf.int8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位有符号整型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DT_UINT8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tf.uint8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位无符号整型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DT_STRING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tf.string</a:t>
                      </a:r>
                      <a:endParaRPr lang="en-US" altLang="zh-CN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可变长度的字节数组，每一个张量元素都是一个字节数组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DT_BOOL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tf.bool</a:t>
                      </a:r>
                      <a:endParaRPr lang="en-US" altLang="zh-CN" dirty="0" err="1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布尔型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DT_COMPLEX64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tf.complex64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由两个</a:t>
                      </a:r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位浮点数组成的复数：实数和虚数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数据属性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533400" y="1289685"/>
            <a:ext cx="11178540" cy="497586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节点</a:t>
            </a:r>
            <a:r>
              <a:rPr lang="zh-CN" altLang="en-US" dirty="0" smtClean="0"/>
              <a:t>又称为</a:t>
            </a:r>
            <a:r>
              <a:rPr lang="zh-CN" altLang="en-US" b="1" dirty="0" smtClean="0">
                <a:solidFill>
                  <a:srgbClr val="FF0000"/>
                </a:solidFill>
              </a:rPr>
              <a:t>算子</a:t>
            </a:r>
            <a:r>
              <a:rPr lang="zh-CN" altLang="en-US" dirty="0" smtClean="0"/>
              <a:t>，它代表一个</a:t>
            </a:r>
            <a:r>
              <a:rPr lang="zh-CN" altLang="en-US" b="1" dirty="0" smtClean="0">
                <a:solidFill>
                  <a:srgbClr val="FF0000"/>
                </a:solidFill>
              </a:rPr>
              <a:t>操作</a:t>
            </a:r>
            <a:r>
              <a:rPr lang="zh-CN" altLang="en-US" dirty="0" smtClean="0"/>
              <a:t>，一般用来表示施加的数字运算，也可以表示</a:t>
            </a:r>
            <a:r>
              <a:rPr lang="zh-CN" altLang="en-US" b="1" dirty="0">
                <a:solidFill>
                  <a:srgbClr val="FF0000"/>
                </a:solidFill>
              </a:rPr>
              <a:t>数据输入</a:t>
            </a:r>
            <a:r>
              <a:rPr lang="zh-CN" altLang="en-US" dirty="0"/>
              <a:t>的</a:t>
            </a:r>
            <a:r>
              <a:rPr lang="zh-CN" altLang="en-US" dirty="0" smtClean="0"/>
              <a:t>起点以及</a:t>
            </a:r>
            <a:r>
              <a:rPr lang="zh-CN" altLang="en-US" b="1" dirty="0" smtClean="0">
                <a:solidFill>
                  <a:srgbClr val="FF0000"/>
                </a:solidFill>
              </a:rPr>
              <a:t>输出</a:t>
            </a:r>
            <a:r>
              <a:rPr lang="zh-CN" altLang="en-US" dirty="0"/>
              <a:t>的重点</a:t>
            </a:r>
            <a:r>
              <a:rPr lang="zh-CN" altLang="en-US" dirty="0" smtClean="0"/>
              <a:t>，或者是读取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写出</a:t>
            </a:r>
            <a:r>
              <a:rPr lang="zh-CN" altLang="en-US" b="1" dirty="0">
                <a:solidFill>
                  <a:srgbClr val="FF0000"/>
                </a:solidFill>
              </a:rPr>
              <a:t>持久化变量</a:t>
            </a:r>
            <a:r>
              <a:rPr lang="zh-CN" altLang="en-US" dirty="0" smtClean="0"/>
              <a:t>的终点。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3400" y="2709714"/>
          <a:ext cx="11178540" cy="333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5750"/>
                <a:gridCol w="8352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类别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示例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数学运算操作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Subtract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Multiply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Div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Exp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Log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Greater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Less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Equal……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数组运算操作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effectLst/>
                        </a:rPr>
                        <a:t>Concat</a:t>
                      </a:r>
                      <a:r>
                        <a:rPr lang="en-US" altLang="zh-CN" sz="1800" kern="1200" dirty="0" smtClean="0">
                          <a:effectLst/>
                        </a:rPr>
                        <a:t>, Slice, Split, Constant, Rank, Shape,  Shuffle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矩阵运算操作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effectLst/>
                        </a:rPr>
                        <a:t>MatMul</a:t>
                      </a:r>
                      <a:r>
                        <a:rPr lang="en-US" altLang="zh-CN" sz="1800" kern="1200" dirty="0" smtClean="0">
                          <a:effectLst/>
                        </a:rPr>
                        <a:t>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MatrixInverse</a:t>
                      </a:r>
                      <a:r>
                        <a:rPr lang="en-US" altLang="zh-CN" sz="1800" kern="1200" dirty="0" smtClean="0">
                          <a:effectLst/>
                        </a:rPr>
                        <a:t>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MatrixDeterminant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有状态的操作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Variable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Assign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AssignAdd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神经网络构建操作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effectLst/>
                        </a:rPr>
                        <a:t>SoftMax</a:t>
                      </a:r>
                      <a:r>
                        <a:rPr lang="en-US" altLang="zh-CN" sz="1800" kern="1200" dirty="0" smtClean="0">
                          <a:effectLst/>
                        </a:rPr>
                        <a:t>, Sigmoid,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ReLU</a:t>
                      </a:r>
                      <a:r>
                        <a:rPr lang="en-US" altLang="zh-CN" sz="1800" kern="1200" dirty="0" smtClean="0">
                          <a:effectLst/>
                        </a:rPr>
                        <a:t>, Convolution2D,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MaxPool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检查点操作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effectLst/>
                        </a:rPr>
                        <a:t>Save, Restore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队列和同步操作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effectLst/>
                        </a:rPr>
                        <a:t>Enqueue</a:t>
                      </a:r>
                      <a:r>
                        <a:rPr lang="en-US" altLang="zh-CN" sz="1800" kern="1200" dirty="0" smtClean="0">
                          <a:effectLst/>
                        </a:rPr>
                        <a:t>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Dequeue</a:t>
                      </a:r>
                      <a:r>
                        <a:rPr lang="en-US" altLang="zh-CN" sz="1800" kern="1200" dirty="0" smtClean="0">
                          <a:effectLst/>
                        </a:rPr>
                        <a:t>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MutexAcquire</a:t>
                      </a:r>
                      <a:r>
                        <a:rPr lang="en-US" altLang="zh-CN" sz="1800" kern="1200" dirty="0" smtClean="0">
                          <a:effectLst/>
                        </a:rPr>
                        <a:t>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MutexRelease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控制张量流动的操作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effectLst/>
                        </a:rPr>
                        <a:t>Merge, Switch, Enter, Leave, </a:t>
                      </a:r>
                      <a:r>
                        <a:rPr lang="en-US" altLang="zh-CN" sz="1800" kern="1200" dirty="0" err="1" smtClean="0">
                          <a:effectLst/>
                        </a:rPr>
                        <a:t>NextIteration</a:t>
                      </a:r>
                      <a:r>
                        <a:rPr lang="en-US" altLang="zh-CN" dirty="0" smtClean="0"/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119505"/>
            <a:ext cx="11178540" cy="5146040"/>
          </a:xfrm>
        </p:spPr>
        <p:txBody>
          <a:bodyPr>
            <a:normAutofit lnSpcReduction="20000"/>
          </a:bodyPr>
          <a:lstStyle/>
          <a:p>
            <a:r>
              <a:rPr lang="en-US" altLang="zh-CN"/>
              <a:t> TensorFlow</a:t>
            </a:r>
            <a:r>
              <a:rPr lang="zh-CN" altLang="en-US"/>
              <a:t>可以认为是一种编程工具，使用</a:t>
            </a:r>
            <a:r>
              <a:rPr lang="en-US" altLang="zh-CN"/>
              <a:t>TensorFlow</a:t>
            </a:r>
            <a:r>
              <a:rPr lang="zh-CN" altLang="en-US"/>
              <a:t>来实现具体的业务需求，所以我们可以认为</a:t>
            </a:r>
            <a:r>
              <a:rPr lang="en-US" altLang="zh-CN"/>
              <a:t>TensorFlow</a:t>
            </a:r>
            <a:r>
              <a:rPr lang="zh-CN" altLang="en-US"/>
              <a:t>就是一个</a:t>
            </a:r>
            <a:r>
              <a:rPr lang="en-US" altLang="zh-CN"/>
              <a:t>“</a:t>
            </a:r>
            <a:r>
              <a:rPr lang="zh-CN" altLang="en-US"/>
              <a:t>工具箱</a:t>
            </a:r>
            <a:r>
              <a:rPr lang="en-US" altLang="zh-CN"/>
              <a:t>”</a:t>
            </a:r>
            <a:r>
              <a:rPr lang="zh-CN" altLang="en-US"/>
              <a:t>，然后我们使用</a:t>
            </a:r>
            <a:r>
              <a:rPr lang="en-US" altLang="zh-CN"/>
              <a:t>TensorFlow</a:t>
            </a:r>
            <a:r>
              <a:rPr lang="zh-CN" altLang="en-US"/>
              <a:t>这个</a:t>
            </a:r>
            <a:r>
              <a:rPr lang="en-US" altLang="zh-CN"/>
              <a:t>“</a:t>
            </a:r>
            <a:r>
              <a:rPr lang="zh-CN" altLang="en-US"/>
              <a:t>工具箱</a:t>
            </a:r>
            <a:r>
              <a:rPr lang="en-US" altLang="zh-CN"/>
              <a:t>”</a:t>
            </a:r>
            <a:r>
              <a:rPr lang="zh-CN" altLang="en-US"/>
              <a:t>中的各种</a:t>
            </a:r>
            <a:r>
              <a:rPr lang="en-US" altLang="zh-CN"/>
              <a:t>“</a:t>
            </a:r>
            <a:r>
              <a:rPr lang="zh-CN" altLang="en-US"/>
              <a:t>工具</a:t>
            </a:r>
            <a:r>
              <a:rPr lang="en-US" altLang="zh-CN"/>
              <a:t>”(</a:t>
            </a:r>
            <a:r>
              <a:rPr lang="zh-CN" altLang="en-US"/>
              <a:t>方法</a:t>
            </a:r>
            <a:r>
              <a:rPr lang="en-US" altLang="zh-CN"/>
              <a:t>/API)</a:t>
            </a:r>
            <a:r>
              <a:rPr lang="zh-CN" altLang="en-US"/>
              <a:t>来实现各种功能，比如使用</a:t>
            </a:r>
            <a:r>
              <a:rPr lang="en-US" altLang="zh-CN"/>
              <a:t>TensorFlow</a:t>
            </a:r>
            <a:r>
              <a:rPr lang="zh-CN" altLang="en-US"/>
              <a:t>实现基本的数值计算、机器学习、深度学习等；使用</a:t>
            </a:r>
            <a:r>
              <a:rPr lang="en-US" altLang="zh-CN"/>
              <a:t>TensorFlow</a:t>
            </a:r>
            <a:r>
              <a:rPr lang="zh-CN" altLang="en-US"/>
              <a:t>必须理解下列概念：</a:t>
            </a:r>
            <a:endParaRPr lang="zh-CN" altLang="en-US"/>
          </a:p>
          <a:p>
            <a:pPr lvl="1"/>
            <a:r>
              <a:rPr lang="zh-CN" altLang="en-US"/>
              <a:t> 使用图</a:t>
            </a:r>
            <a:r>
              <a:rPr lang="en-US" altLang="zh-CN"/>
              <a:t>(graph)</a:t>
            </a:r>
            <a:r>
              <a:rPr lang="zh-CN" altLang="en-US"/>
              <a:t>来表示计算任务；</a:t>
            </a:r>
            <a:endParaRPr lang="zh-CN" altLang="en-US"/>
          </a:p>
          <a:p>
            <a:pPr lvl="1"/>
            <a:r>
              <a:rPr lang="zh-CN" altLang="en-US"/>
              <a:t> 在会话</a:t>
            </a:r>
            <a:r>
              <a:rPr lang="en-US" altLang="zh-CN"/>
              <a:t>(session)</a:t>
            </a:r>
            <a:r>
              <a:rPr lang="zh-CN" altLang="en-US"/>
              <a:t>的上下文中执行图；</a:t>
            </a:r>
            <a:endParaRPr lang="zh-CN" altLang="en-US"/>
          </a:p>
          <a:p>
            <a:pPr lvl="1"/>
            <a:r>
              <a:rPr lang="zh-CN" altLang="en-US"/>
              <a:t> 使用</a:t>
            </a:r>
            <a:r>
              <a:rPr lang="en-US" altLang="zh-CN"/>
              <a:t>tensor</a:t>
            </a:r>
            <a:r>
              <a:rPr lang="zh-CN" altLang="en-US"/>
              <a:t>表示数据；</a:t>
            </a:r>
            <a:endParaRPr lang="zh-CN" altLang="en-US"/>
          </a:p>
          <a:p>
            <a:pPr lvl="1"/>
            <a:r>
              <a:rPr lang="zh-CN" altLang="en-US"/>
              <a:t> 通过变量</a:t>
            </a:r>
            <a:r>
              <a:rPr lang="en-US" altLang="zh-CN"/>
              <a:t>(Variable)</a:t>
            </a:r>
            <a:r>
              <a:rPr lang="zh-CN" altLang="en-US"/>
              <a:t>来维护状态 ；</a:t>
            </a:r>
            <a:endParaRPr lang="zh-CN" altLang="en-US"/>
          </a:p>
          <a:p>
            <a:pPr lvl="1"/>
            <a:r>
              <a:rPr lang="zh-CN" altLang="en-US"/>
              <a:t> 使用</a:t>
            </a:r>
            <a:r>
              <a:rPr lang="en-US" altLang="zh-CN"/>
              <a:t>feed</a:t>
            </a:r>
            <a:r>
              <a:rPr lang="zh-CN" altLang="en-US"/>
              <a:t>和</a:t>
            </a:r>
            <a:r>
              <a:rPr lang="en-US" altLang="zh-CN"/>
              <a:t>fetch</a:t>
            </a:r>
            <a:r>
              <a:rPr lang="zh-CN" altLang="en-US"/>
              <a:t>可以为任意的操作</a:t>
            </a:r>
            <a:r>
              <a:rPr lang="en-US" altLang="zh-CN"/>
              <a:t>(Operation/op)</a:t>
            </a:r>
            <a:r>
              <a:rPr lang="zh-CN" altLang="en-US"/>
              <a:t>赋值或者从其中获取数据。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基本用法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的程序一般分为两个阶段：</a:t>
            </a:r>
            <a:r>
              <a:rPr lang="zh-CN" altLang="en-US" b="1"/>
              <a:t>构建阶段</a:t>
            </a:r>
            <a:r>
              <a:rPr lang="zh-CN" altLang="en-US"/>
              <a:t>和</a:t>
            </a:r>
            <a:r>
              <a:rPr lang="zh-CN" altLang="en-US" b="1"/>
              <a:t>执行阶段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 构建阶段：</a:t>
            </a:r>
            <a:r>
              <a:rPr lang="en-US" altLang="zh-CN"/>
              <a:t>op</a:t>
            </a:r>
            <a:r>
              <a:rPr lang="zh-CN" altLang="en-US"/>
              <a:t>的执行步骤被描述称为一个图，然后使用</a:t>
            </a:r>
            <a:r>
              <a:rPr lang="en-US" altLang="zh-CN"/>
              <a:t>TensorFlow</a:t>
            </a:r>
            <a:r>
              <a:rPr lang="zh-CN" altLang="en-US"/>
              <a:t>提供的</a:t>
            </a:r>
            <a:r>
              <a:rPr lang="en-US" altLang="zh-CN"/>
              <a:t>API</a:t>
            </a:r>
            <a:r>
              <a:rPr lang="zh-CN" altLang="en-US"/>
              <a:t>构建这个图。</a:t>
            </a:r>
            <a:endParaRPr lang="zh-CN" altLang="en-US"/>
          </a:p>
          <a:p>
            <a:r>
              <a:rPr lang="zh-CN" altLang="en-US"/>
              <a:t> 执行阶段：将构建好的执行图</a:t>
            </a:r>
            <a:r>
              <a:rPr lang="en-US" altLang="zh-CN"/>
              <a:t>(Operation Graph)</a:t>
            </a:r>
            <a:r>
              <a:rPr lang="zh-CN" altLang="en-US"/>
              <a:t>在给定的会话中执行，并得到执行结果。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程序结构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91565"/>
            <a:ext cx="11178540" cy="517398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/>
              <a:t> </a:t>
            </a:r>
            <a:r>
              <a:rPr lang="en-US" altLang="zh-CN" b="1"/>
              <a:t>TensorFlow</a:t>
            </a:r>
            <a:r>
              <a:rPr lang="zh-CN" altLang="en-US" b="1"/>
              <a:t>编程的重点是根据业务需求，使用</a:t>
            </a:r>
            <a:r>
              <a:rPr lang="en-US" altLang="zh-CN" b="1"/>
              <a:t>TensorFlow</a:t>
            </a:r>
            <a:r>
              <a:rPr lang="zh-CN" altLang="en-US" b="1"/>
              <a:t>的</a:t>
            </a:r>
            <a:r>
              <a:rPr lang="en-US" altLang="zh-CN" b="1"/>
              <a:t>API</a:t>
            </a:r>
            <a:r>
              <a:rPr lang="zh-CN" altLang="en-US" b="1"/>
              <a:t>将业务转换为执行图（有向无环图）</a:t>
            </a:r>
            <a:r>
              <a:rPr lang="zh-CN" altLang="en-US"/>
              <a:t>；图中的节点是</a:t>
            </a:r>
            <a:r>
              <a:rPr lang="en-US" altLang="zh-CN"/>
              <a:t>Tensor</a:t>
            </a:r>
            <a:r>
              <a:rPr lang="zh-CN" altLang="en-US"/>
              <a:t>，节点之间的连线是节点之间的操作，连线前的节点可以认为是操作的输入，连线后的节点可以认为操作的输出；根据节点的特性（是否有输入输出），可以将节点分为源节点、中间节点和最终的结果节点。</a:t>
            </a:r>
            <a:endParaRPr lang="zh-CN" altLang="en-US"/>
          </a:p>
          <a:p>
            <a:r>
              <a:rPr lang="zh-CN" altLang="en-US"/>
              <a:t> 图构建的第一步就是创建源</a:t>
            </a:r>
            <a:r>
              <a:rPr lang="en-US" altLang="zh-CN"/>
              <a:t>op(source op); </a:t>
            </a:r>
            <a:r>
              <a:rPr lang="zh-CN" altLang="en-US"/>
              <a:t>源</a:t>
            </a:r>
            <a:r>
              <a:rPr lang="en-US" altLang="zh-CN"/>
              <a:t>op</a:t>
            </a:r>
            <a:r>
              <a:rPr lang="zh-CN" altLang="en-US"/>
              <a:t>不需要任何的输入。</a:t>
            </a:r>
            <a:r>
              <a:rPr lang="en-US" altLang="zh-CN"/>
              <a:t>op</a:t>
            </a:r>
            <a:r>
              <a:rPr lang="zh-CN" altLang="en-US"/>
              <a:t>构造器的返回值代表被构造出的</a:t>
            </a:r>
            <a:r>
              <a:rPr lang="en-US" altLang="zh-CN"/>
              <a:t>op</a:t>
            </a:r>
            <a:r>
              <a:rPr lang="zh-CN" altLang="en-US"/>
              <a:t>的输出，这些返回值可以传递给其它</a:t>
            </a:r>
            <a:r>
              <a:rPr lang="en-US" altLang="zh-CN"/>
              <a:t>op</a:t>
            </a:r>
            <a:r>
              <a:rPr lang="zh-CN" altLang="en-US"/>
              <a:t>构造器作为输入或者直接获取结果。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TensorFlow</a:t>
            </a:r>
            <a:r>
              <a:rPr lang="zh-CN" altLang="en-US"/>
              <a:t>库中有一个默认图</a:t>
            </a:r>
            <a:r>
              <a:rPr lang="en-US" altLang="zh-CN"/>
              <a:t>(default graph)</a:t>
            </a:r>
            <a:r>
              <a:rPr lang="zh-CN" altLang="en-US"/>
              <a:t>，</a:t>
            </a:r>
            <a:r>
              <a:rPr lang="en-US" altLang="zh-CN"/>
              <a:t>op</a:t>
            </a:r>
            <a:r>
              <a:rPr lang="zh-CN" altLang="en-US"/>
              <a:t>构造器可以直接为其添加节点，一般情况下，使用默认的</a:t>
            </a:r>
            <a:r>
              <a:rPr lang="en-US" altLang="zh-CN"/>
              <a:t>Graph</a:t>
            </a:r>
            <a:r>
              <a:rPr lang="zh-CN" altLang="en-US"/>
              <a:t>即可完成程序代码的实现。不过</a:t>
            </a:r>
            <a:r>
              <a:rPr lang="en-US" altLang="zh-CN"/>
              <a:t>TensorFlow</a:t>
            </a:r>
            <a:r>
              <a:rPr lang="zh-CN" altLang="en-US"/>
              <a:t>也支持通过</a:t>
            </a:r>
            <a:r>
              <a:rPr lang="en-US" altLang="zh-CN"/>
              <a:t>Graph</a:t>
            </a:r>
            <a:r>
              <a:rPr lang="zh-CN" altLang="en-US"/>
              <a:t>类管理多个图。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默认图现在有三个节点，两个</a:t>
            </a:r>
            <a:r>
              <a:rPr lang="en-US" altLang="zh-CN"/>
              <a:t>constant op</a:t>
            </a:r>
            <a:r>
              <a:rPr lang="zh-CN" altLang="en-US"/>
              <a:t>和一个</a:t>
            </a:r>
            <a:r>
              <a:rPr lang="en-US" altLang="zh-CN"/>
              <a:t>matmul op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698115" y="1811020"/>
            <a:ext cx="6352540" cy="46666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131570"/>
            <a:ext cx="11178540" cy="513397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不使用默认图</a:t>
            </a:r>
            <a:r>
              <a:rPr lang="en-US" altLang="zh-CN"/>
              <a:t>(Graph)</a:t>
            </a:r>
            <a:r>
              <a:rPr lang="zh-CN" altLang="en-US"/>
              <a:t>，使用多个图来进行编程；但是注意：操作必须属于同一个图，不同图中的节点不能相连。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485" y="2439670"/>
            <a:ext cx="6289040" cy="3418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75" y="3309620"/>
            <a:ext cx="6194425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当执行图构建完成后，才能给启动图，进入到执行阶段；启动图的第一步就是创建一个</a:t>
            </a:r>
            <a:r>
              <a:rPr lang="en-US" altLang="zh-CN"/>
              <a:t>Session</a:t>
            </a:r>
            <a:r>
              <a:rPr lang="zh-CN" altLang="en-US"/>
              <a:t>对象，如果无任何参数的情况下，会话构造器将启动默认图。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会话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89280" y="2133600"/>
            <a:ext cx="9024620" cy="4485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8530" y="4410710"/>
            <a:ext cx="4571365" cy="1684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 tf.Session</a:t>
            </a:r>
            <a:r>
              <a:rPr lang="zh-CN" altLang="en-US"/>
              <a:t>在构建会话的时候，如果不给定任何参数，</a:t>
            </a:r>
            <a:r>
              <a:rPr lang="zh-CN"/>
              <a:t>那么构建出来</a:t>
            </a:r>
            <a:r>
              <a:rPr lang="en-US" altLang="zh-CN"/>
              <a:t>Session</a:t>
            </a:r>
            <a:r>
              <a:rPr lang="zh-CN" altLang="en-US"/>
              <a:t>对应的内部的</a:t>
            </a:r>
            <a:r>
              <a:rPr lang="en-US" altLang="zh-CN"/>
              <a:t>Graph</a:t>
            </a:r>
            <a:r>
              <a:rPr lang="zh-CN" altLang="en-US"/>
              <a:t>其实就是默认</a:t>
            </a:r>
            <a:r>
              <a:rPr lang="en-US" altLang="zh-CN"/>
              <a:t>Graph</a:t>
            </a:r>
            <a:r>
              <a:rPr lang="zh-CN" altLang="en-US"/>
              <a:t>，不过我们可以通过参数给定具体对应的是那一个</a:t>
            </a:r>
            <a:r>
              <a:rPr lang="en-US" altLang="zh-CN"/>
              <a:t>Graph</a:t>
            </a:r>
            <a:r>
              <a:rPr lang="zh-CN" altLang="en-US"/>
              <a:t>以及当前</a:t>
            </a:r>
            <a:r>
              <a:rPr lang="en-US" altLang="zh-CN"/>
              <a:t>Session</a:t>
            </a:r>
            <a:r>
              <a:rPr lang="zh-CN" altLang="en-US"/>
              <a:t>对应的配合参数。</a:t>
            </a:r>
            <a:r>
              <a:rPr lang="en-US" altLang="zh-CN"/>
              <a:t>Session</a:t>
            </a:r>
            <a:r>
              <a:rPr lang="zh-CN" altLang="en-US"/>
              <a:t>的构造主要有三个参数，作用如下：</a:t>
            </a:r>
            <a:endParaRPr lang="zh-CN" altLang="en-US"/>
          </a:p>
          <a:p>
            <a:pPr lvl="1"/>
            <a:r>
              <a:rPr lang="zh-CN" altLang="en-US"/>
              <a:t> target：给定连接的</a:t>
            </a:r>
            <a:r>
              <a:rPr lang="en-US" altLang="zh-CN"/>
              <a:t>url</a:t>
            </a:r>
            <a:r>
              <a:rPr lang="zh-CN" altLang="en-US"/>
              <a:t>，只有当分布式运行的时候需要给定</a:t>
            </a:r>
            <a:r>
              <a:rPr lang="en-US" altLang="zh-CN"/>
              <a:t>(</a:t>
            </a:r>
            <a:r>
              <a:rPr lang="zh-CN" altLang="en-US"/>
              <a:t>后面分布式运行讲</a:t>
            </a:r>
            <a:r>
              <a:rPr lang="en-US" altLang="zh-CN"/>
              <a:t>)</a:t>
            </a:r>
            <a:r>
              <a:rPr lang="zh-CN" altLang="en-US"/>
              <a:t>；</a:t>
            </a:r>
            <a:endParaRPr lang="zh-CN" altLang="en-US"/>
          </a:p>
          <a:p>
            <a:pPr lvl="1"/>
            <a:r>
              <a:rPr lang="zh-CN" altLang="en-US"/>
              <a:t> graph：给定当前</a:t>
            </a:r>
            <a:r>
              <a:rPr lang="en-US" altLang="zh-CN"/>
              <a:t>Session</a:t>
            </a:r>
            <a:r>
              <a:rPr lang="zh-CN" altLang="en-US"/>
              <a:t>对应的图，默认为</a:t>
            </a:r>
            <a:r>
              <a:rPr lang="en-US" altLang="zh-CN"/>
              <a:t>TensorFlow</a:t>
            </a:r>
            <a:r>
              <a:rPr lang="zh-CN" altLang="en-US"/>
              <a:t>中的默认图；</a:t>
            </a:r>
            <a:endParaRPr lang="zh-CN" altLang="en-US"/>
          </a:p>
          <a:p>
            <a:pPr lvl="1"/>
            <a:r>
              <a:rPr lang="zh-CN" altLang="en-US"/>
              <a:t> config：给定当前</a:t>
            </a:r>
            <a:r>
              <a:rPr lang="en-US" altLang="zh-CN"/>
              <a:t>Session</a:t>
            </a:r>
            <a:r>
              <a:rPr lang="zh-CN" altLang="en-US"/>
              <a:t>的相关参数，参数详见：https://github.com/tensorflow/tensorflow/blob/master/tensorflow/core/protobuf/config.proto中的</a:t>
            </a:r>
            <a:r>
              <a:rPr lang="en-US" altLang="zh-CN"/>
              <a:t>[ConfigProto]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会话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通过</a:t>
            </a:r>
            <a:r>
              <a:rPr lang="en-US" altLang="zh-CN"/>
              <a:t>Session</a:t>
            </a:r>
            <a:r>
              <a:rPr lang="zh-CN" altLang="en-US"/>
              <a:t>的</a:t>
            </a:r>
            <a:r>
              <a:rPr lang="en-US" altLang="zh-CN"/>
              <a:t>config</a:t>
            </a:r>
            <a:r>
              <a:rPr lang="zh-CN" altLang="en-US"/>
              <a:t>参数可以对</a:t>
            </a:r>
            <a:r>
              <a:rPr lang="en-US" altLang="zh-CN"/>
              <a:t>TensorFlow</a:t>
            </a:r>
            <a:r>
              <a:rPr lang="zh-CN" altLang="en-US"/>
              <a:t>的应用的执行进行一些优化调整，主要涉及到的参数如下：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会话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829945" y="2609215"/>
          <a:ext cx="10530840" cy="27222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060"/>
                <a:gridCol w="7891780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 anchor="ctr"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gpu_options 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GPU</a:t>
                      </a:r>
                      <a:r>
                        <a:rPr lang="zh-CN" altLang="en-US"/>
                        <a:t>相关参数，主要参数：per_process_gpu_memory_fraction和allow_growth </a:t>
                      </a:r>
                      <a:endParaRPr lang="zh-CN" altLang="en-US"/>
                    </a:p>
                  </a:txBody>
                  <a:tcPr anchor="ctr"/>
                </a:tc>
              </a:tr>
              <a:tr h="695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allow_soft_placement 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是否允许动态使用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GPU</a:t>
                      </a:r>
                      <a:r>
                        <a:rPr lang="zh-CN" altLang="en-US"/>
                        <a:t>，默认为</a:t>
                      </a:r>
                      <a:r>
                        <a:rPr lang="en-US" altLang="zh-CN"/>
                        <a:t>False</a:t>
                      </a:r>
                      <a:r>
                        <a:rPr lang="zh-CN" altLang="en-US"/>
                        <a:t>；当我们的安装方式为</a:t>
                      </a:r>
                      <a:r>
                        <a:rPr lang="en-US" altLang="zh-CN"/>
                        <a:t>GPU</a:t>
                      </a:r>
                      <a:r>
                        <a:rPr lang="zh-CN" altLang="en-US"/>
                        <a:t>的时候，建议该参数设置为</a:t>
                      </a:r>
                      <a:r>
                        <a:rPr lang="en-US" altLang="zh-CN"/>
                        <a:t>True</a:t>
                      </a:r>
                      <a:r>
                        <a:rPr lang="zh-CN" altLang="en-US"/>
                        <a:t>，因为</a:t>
                      </a:r>
                      <a:r>
                        <a:rPr lang="en-US" altLang="zh-CN"/>
                        <a:t>TensorFlow</a:t>
                      </a:r>
                      <a:r>
                        <a:rPr lang="zh-CN" altLang="en-US"/>
                        <a:t>中的部分</a:t>
                      </a:r>
                      <a:r>
                        <a:rPr lang="en-US" altLang="zh-CN"/>
                        <a:t>op</a:t>
                      </a:r>
                      <a:r>
                        <a:rPr lang="zh-CN" altLang="en-US"/>
                        <a:t>只能在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上运行。</a:t>
                      </a:r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log_device_placement 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是否打印日志，默认为</a:t>
                      </a:r>
                      <a:r>
                        <a:rPr lang="en-US" altLang="zh-CN"/>
                        <a:t>False</a:t>
                      </a:r>
                      <a:r>
                        <a:rPr lang="zh-CN" altLang="en-US"/>
                        <a:t>，不打印日志</a:t>
                      </a:r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graph_options 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Graph</a:t>
                      </a:r>
                      <a:r>
                        <a:rPr lang="zh-CN" altLang="en-US"/>
                        <a:t>优化相关参数，一般不需要给定，默认即可，主要参数：optimizer_options</a:t>
                      </a:r>
                      <a:r>
                        <a:rPr lang="en-US" altLang="zh-CN"/>
                        <a:t>(do_common_subexpression_elimination</a:t>
                      </a:r>
                      <a:r>
                        <a:rPr lang="zh-CN" altLang="en-US"/>
                        <a:t>、do_constant_folding和</a:t>
                      </a:r>
                      <a:r>
                        <a:rPr lang="en-US" altLang="zh-CN"/>
                        <a:t>opt_level)</a:t>
                      </a:r>
                      <a:endParaRPr lang="en-US" altLang="zh-CN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75080"/>
            <a:ext cx="11178540" cy="4990465"/>
          </a:xfrm>
        </p:spPr>
        <p:txBody>
          <a:bodyPr/>
          <a:lstStyle/>
          <a:p>
            <a:r>
              <a:rPr lang="en-US" altLang="zh-CN"/>
              <a:t> Tagline</a:t>
            </a:r>
            <a:r>
              <a:rPr lang="zh-CN" altLang="en-US"/>
              <a:t>：</a:t>
            </a:r>
            <a:r>
              <a:rPr lang="en-US" altLang="zh-CN"/>
              <a:t>An open-source software library for Machine Intelligence.</a:t>
            </a:r>
            <a:endParaRPr lang="en-US" altLang="zh-CN"/>
          </a:p>
          <a:p>
            <a:r>
              <a:rPr lang="en-US" altLang="zh-CN"/>
              <a:t> Definition</a:t>
            </a:r>
            <a:r>
              <a:rPr lang="zh-CN" altLang="en-US"/>
              <a:t>：</a:t>
            </a:r>
            <a:r>
              <a:rPr lang="en-US" altLang="zh-CN"/>
              <a:t>TensorFlow</a:t>
            </a:r>
            <a:r>
              <a:rPr lang="en-US" altLang="zh-CN" baseline="30000"/>
              <a:t>TM</a:t>
            </a:r>
            <a:r>
              <a:rPr lang="en-US" altLang="zh-CN"/>
              <a:t> is an open source software library for numerical computation using </a:t>
            </a:r>
            <a:r>
              <a:rPr lang="en-US" altLang="zh-CN" b="1">
                <a:solidFill>
                  <a:srgbClr val="FF0000"/>
                </a:solidFill>
              </a:rPr>
              <a:t>data flow graphs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 GitHub</a:t>
            </a:r>
            <a:r>
              <a:rPr lang="zh-CN" altLang="en-US"/>
              <a:t>：https://github.com/tensorflow/tensorflow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Website</a:t>
            </a:r>
            <a:r>
              <a:rPr lang="zh-CN" altLang="en-US"/>
              <a:t>：https://tensorflow.org/ </a:t>
            </a:r>
            <a:r>
              <a:rPr lang="en-US" altLang="zh-CN"/>
              <a:t>or https://tensorflow.google.cn/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会话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910" y="1450340"/>
            <a:ext cx="6104255" cy="1462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 l="1445"/>
          <a:stretch>
            <a:fillRect/>
          </a:stretch>
        </p:blipFill>
        <p:spPr>
          <a:xfrm>
            <a:off x="374650" y="3550920"/>
            <a:ext cx="7701280" cy="3101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0600" y="916940"/>
            <a:ext cx="5789930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94640" y="930275"/>
            <a:ext cx="8335645" cy="5318760"/>
          </a:xfrm>
        </p:spPr>
        <p:txBody>
          <a:bodyPr>
            <a:normAutofit/>
          </a:bodyPr>
          <a:lstStyle/>
          <a:p>
            <a:r>
              <a:rPr lang="en-US" altLang="zh-CN" sz="2200"/>
              <a:t> </a:t>
            </a:r>
            <a:r>
              <a:rPr lang="zh-CN" altLang="en-US" sz="2200"/>
              <a:t>在</a:t>
            </a:r>
            <a:r>
              <a:rPr lang="en-US" altLang="zh-CN" sz="2200"/>
              <a:t>TensorFlow</a:t>
            </a:r>
            <a:r>
              <a:rPr lang="zh-CN" altLang="en-US" sz="2200"/>
              <a:t>中，除了可以使用</a:t>
            </a:r>
            <a:r>
              <a:rPr lang="en-US" altLang="zh-CN" sz="2200"/>
              <a:t>Session</a:t>
            </a:r>
            <a:r>
              <a:rPr lang="zh-CN" altLang="en-US" sz="2200"/>
              <a:t>表示这个会话外，还可以通过InteractiveSession来表示会话，InteractiveSession的意思是：交互式会话，使用交互式会话可以降低代码的复杂度，使用</a:t>
            </a:r>
            <a:r>
              <a:rPr lang="en-US" altLang="zh-CN" sz="2200"/>
              <a:t>Tensor.eval()</a:t>
            </a:r>
            <a:r>
              <a:rPr lang="zh-CN" altLang="en-US" sz="2200"/>
              <a:t>或者</a:t>
            </a:r>
            <a:r>
              <a:rPr lang="en-US" altLang="zh-CN" sz="2200"/>
              <a:t>Operation.run()</a:t>
            </a:r>
            <a:r>
              <a:rPr lang="zh-CN" altLang="en-US" sz="2200"/>
              <a:t>来代替</a:t>
            </a:r>
            <a:r>
              <a:rPr lang="en-US" altLang="zh-CN" sz="2200"/>
              <a:t>Session.run()</a:t>
            </a:r>
            <a:r>
              <a:rPr lang="zh-CN" altLang="en-US" sz="2200"/>
              <a:t>方法，这样可以避免一个变量来维持会话；备注：</a:t>
            </a:r>
            <a:r>
              <a:rPr lang="en-US" altLang="zh-CN" sz="2200"/>
              <a:t>Session</a:t>
            </a:r>
            <a:r>
              <a:rPr lang="zh-CN" altLang="en-US" sz="2200"/>
              <a:t>也可以使用</a:t>
            </a:r>
            <a:r>
              <a:rPr lang="en-US" altLang="zh-CN" sz="2200"/>
              <a:t>Tensor.eval()</a:t>
            </a:r>
            <a:r>
              <a:rPr lang="zh-CN" altLang="en-US" sz="2200"/>
              <a:t>和</a:t>
            </a:r>
            <a:r>
              <a:rPr lang="en-US" altLang="zh-CN" sz="2200"/>
              <a:t>Operation.run()</a:t>
            </a:r>
            <a:r>
              <a:rPr lang="zh-CN" altLang="en-US" sz="2200"/>
              <a:t>获取数据</a:t>
            </a:r>
            <a:r>
              <a:rPr lang="en-US" altLang="zh-CN" sz="2200"/>
              <a:t>/</a:t>
            </a:r>
            <a:r>
              <a:rPr lang="zh-CN" altLang="en-US" sz="2200"/>
              <a:t>执行操作</a:t>
            </a:r>
            <a:r>
              <a:rPr lang="en-US" altLang="zh-CN" sz="2200"/>
              <a:t>(</a:t>
            </a:r>
            <a:r>
              <a:rPr lang="zh-CN" altLang="en-US" sz="2200"/>
              <a:t>只要明确当前会话</a:t>
            </a:r>
            <a:r>
              <a:rPr lang="en-US" altLang="zh-CN" sz="2200"/>
              <a:t>)</a:t>
            </a:r>
            <a:r>
              <a:rPr lang="zh-CN" altLang="en-US" sz="2200"/>
              <a:t>。</a:t>
            </a:r>
            <a:endParaRPr lang="zh-CN" altLang="en-US" sz="22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会话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r="1940"/>
          <a:stretch>
            <a:fillRect/>
          </a:stretch>
        </p:blipFill>
        <p:spPr>
          <a:xfrm>
            <a:off x="8630285" y="1496695"/>
            <a:ext cx="3466465" cy="4878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2270" y="4092575"/>
            <a:ext cx="2258060" cy="2590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使用</a:t>
            </a:r>
            <a:r>
              <a:rPr lang="en-US" altLang="zh-CN"/>
              <a:t>Tensor</a:t>
            </a:r>
            <a:r>
              <a:rPr lang="zh-CN" altLang="en-US"/>
              <a:t>数据结构来代表所有数据，计算图中，操作间传递的数据都是</a:t>
            </a:r>
            <a:r>
              <a:rPr lang="en-US" altLang="zh-CN"/>
              <a:t>Tensor</a:t>
            </a:r>
            <a:r>
              <a:rPr lang="zh-CN" altLang="en-US"/>
              <a:t>。</a:t>
            </a:r>
            <a:r>
              <a:rPr lang="en-US" altLang="zh-CN"/>
              <a:t>Tensor</a:t>
            </a:r>
            <a:r>
              <a:rPr lang="zh-CN" altLang="en-US"/>
              <a:t>可以看作是一个</a:t>
            </a:r>
            <a:r>
              <a:rPr lang="en-US" altLang="zh-CN"/>
              <a:t>n</a:t>
            </a:r>
            <a:r>
              <a:rPr lang="zh-CN" altLang="en-US"/>
              <a:t>维的数组或者列表，一个</a:t>
            </a:r>
            <a:r>
              <a:rPr lang="en-US" altLang="zh-CN"/>
              <a:t>Tensor</a:t>
            </a:r>
            <a:r>
              <a:rPr lang="zh-CN" altLang="en-US"/>
              <a:t>主要由一个静态数据类型和动态类型的维数</a:t>
            </a:r>
            <a:r>
              <a:rPr lang="en-US" altLang="zh-CN"/>
              <a:t>(Rank</a:t>
            </a:r>
            <a:r>
              <a:rPr lang="zh-CN" altLang="en-US"/>
              <a:t>、</a:t>
            </a:r>
            <a:r>
              <a:rPr lang="en-US" altLang="zh-CN"/>
              <a:t>Shape)</a:t>
            </a:r>
            <a:r>
              <a:rPr lang="zh-CN" altLang="en-US"/>
              <a:t>组成。</a:t>
            </a:r>
            <a:r>
              <a:rPr lang="en-US" altLang="zh-CN"/>
              <a:t>Tensor</a:t>
            </a:r>
            <a:r>
              <a:rPr lang="zh-CN" altLang="en-US"/>
              <a:t>可以在图中的节点之间流通。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</a:t>
            </a:r>
            <a:r>
              <a:rPr lang="zh-CN" altLang="en-US"/>
              <a:t>张量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67890" y="3641725"/>
            <a:ext cx="8662035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 </a:t>
            </a:r>
            <a:r>
              <a:rPr lang="zh-CN" altLang="en-US"/>
              <a:t>变量</a:t>
            </a:r>
            <a:r>
              <a:rPr lang="en-US" altLang="zh-CN"/>
              <a:t>(Variables)</a:t>
            </a:r>
            <a:r>
              <a:rPr lang="zh-CN" altLang="en-US"/>
              <a:t>是维护图执行过程中的状态信息。在训练模型过程中，可以通过变量来存储和更新参数。变量包含张量</a:t>
            </a:r>
            <a:r>
              <a:rPr lang="en-US" altLang="zh-CN"/>
              <a:t>(Tensor)</a:t>
            </a:r>
            <a:r>
              <a:rPr lang="zh-CN" altLang="en-US"/>
              <a:t>存放于内存的缓存区。建模的时候变量必须被明确的</a:t>
            </a:r>
            <a:r>
              <a:rPr lang="zh-CN" altLang="en-US" b="1"/>
              <a:t>初始化</a:t>
            </a:r>
            <a:r>
              <a:rPr lang="zh-CN" altLang="en-US"/>
              <a:t>，模型训练后变量必须被存储到磁盘。这些变量的值可以在之后的模型训练和分析中被加载。</a:t>
            </a:r>
            <a:endParaRPr lang="zh-CN" altLang="en-US"/>
          </a:p>
          <a:p>
            <a:r>
              <a:rPr lang="zh-CN" altLang="en-US"/>
              <a:t> 在构建变量的时候，必须将一个张量或者可以转化为张量的</a:t>
            </a:r>
            <a:r>
              <a:rPr lang="en-US" altLang="zh-CN"/>
              <a:t>Python</a:t>
            </a:r>
            <a:r>
              <a:rPr lang="zh-CN" altLang="en-US"/>
              <a:t>对象作为初始值传入构造函数</a:t>
            </a:r>
            <a:r>
              <a:rPr lang="en-US" altLang="zh-CN"/>
              <a:t>Variable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 特别注意：变量的全局初始化</a:t>
            </a:r>
            <a:r>
              <a:rPr lang="en-US" altLang="zh-CN"/>
              <a:t>(tf.initialize_all_variables())</a:t>
            </a:r>
            <a:r>
              <a:rPr lang="zh-CN" altLang="en-US"/>
              <a:t>是并行执行的，如果存在变量之间的依赖关系的时候，再进行初始化的时候要特别注意。</a:t>
            </a:r>
            <a:r>
              <a:rPr lang="en-US" altLang="zh-CN"/>
              <a:t>(1.4</a:t>
            </a:r>
            <a:r>
              <a:rPr lang="zh-CN" altLang="en-US"/>
              <a:t>版本之后该问题就不存在了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变量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11178540" cy="9194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一个简单的使用变量的案例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03470" y="955040"/>
            <a:ext cx="6523355" cy="54362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进行变量依赖的案例创建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441825" y="1186180"/>
            <a:ext cx="7400290" cy="49123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为了取回操作的输出内容，可以在使用</a:t>
            </a:r>
            <a:r>
              <a:rPr lang="en-US" altLang="zh-CN"/>
              <a:t>Session</a:t>
            </a:r>
            <a:r>
              <a:rPr lang="zh-CN" altLang="en-US"/>
              <a:t>对象的</a:t>
            </a:r>
            <a:r>
              <a:rPr lang="en-US" altLang="zh-CN"/>
              <a:t>run</a:t>
            </a:r>
            <a:r>
              <a:rPr lang="zh-CN" altLang="en-US"/>
              <a:t>方法调用执行图的时候，传入一些</a:t>
            </a:r>
            <a:r>
              <a:rPr lang="en-US" altLang="zh-CN"/>
              <a:t>tensor</a:t>
            </a:r>
            <a:r>
              <a:rPr lang="zh-CN" altLang="en-US"/>
              <a:t>，通过</a:t>
            </a:r>
            <a:r>
              <a:rPr lang="en-US" altLang="zh-CN"/>
              <a:t>run</a:t>
            </a:r>
            <a:r>
              <a:rPr lang="zh-CN" altLang="en-US"/>
              <a:t>方法就可以获取这些</a:t>
            </a:r>
            <a:r>
              <a:rPr lang="en-US" altLang="zh-CN"/>
              <a:t>tensor</a:t>
            </a:r>
            <a:r>
              <a:rPr lang="zh-CN" altLang="en-US"/>
              <a:t>对应的结果值。</a:t>
            </a:r>
            <a:endParaRPr lang="zh-CN" altLang="en-US"/>
          </a:p>
          <a:p>
            <a:r>
              <a:rPr lang="zh-CN" altLang="en-US"/>
              <a:t> 如果需要获取多个</a:t>
            </a:r>
            <a:r>
              <a:rPr lang="en-US" altLang="zh-CN"/>
              <a:t>tensor</a:t>
            </a:r>
            <a:r>
              <a:rPr lang="zh-CN" altLang="en-US"/>
              <a:t>的值，那么尽量一次运行就获取所有的结果值，而不是采用逐个获取的方式。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 Fetch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61210" y="3886200"/>
            <a:ext cx="8123555" cy="25996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dirty="0" err="1" smtClean="0">
                <a:sym typeface="+mn-ea"/>
              </a:rPr>
              <a:t>Tensorflow</a:t>
            </a:r>
            <a:r>
              <a:rPr lang="zh-CN" altLang="en-US" dirty="0" smtClean="0">
                <a:sym typeface="+mn-ea"/>
              </a:rPr>
              <a:t>还提供了填充机制</a:t>
            </a:r>
            <a:r>
              <a:rPr lang="en-US" altLang="zh-CN" dirty="0" smtClean="0">
                <a:sym typeface="+mn-ea"/>
              </a:rPr>
              <a:t>(feed)</a:t>
            </a:r>
            <a:r>
              <a:rPr lang="zh-CN" altLang="en-US" dirty="0" smtClean="0">
                <a:sym typeface="+mn-ea"/>
              </a:rPr>
              <a:t>，可以在构建图时使用</a:t>
            </a:r>
            <a:r>
              <a:rPr lang="en-US" altLang="zh-CN" dirty="0" err="1" smtClean="0">
                <a:sym typeface="+mn-ea"/>
              </a:rPr>
              <a:t>placeholder</a:t>
            </a:r>
            <a:r>
              <a:rPr lang="zh-CN" altLang="en-US" dirty="0" err="1" smtClean="0">
                <a:sym typeface="+mn-ea"/>
              </a:rPr>
              <a:t>类型的</a:t>
            </a:r>
            <a:r>
              <a:rPr lang="en-US" altLang="zh-CN" dirty="0" err="1" smtClean="0">
                <a:sym typeface="+mn-ea"/>
              </a:rPr>
              <a:t>API</a:t>
            </a:r>
            <a:r>
              <a:rPr lang="zh-CN" altLang="en-US" dirty="0" smtClean="0">
                <a:sym typeface="+mn-ea"/>
              </a:rPr>
              <a:t>临时替代任意操作的张量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占位符</a:t>
            </a:r>
            <a:r>
              <a:rPr lang="en-US" altLang="zh-CN" dirty="0" smtClean="0"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，在调用</a:t>
            </a:r>
            <a:r>
              <a:rPr lang="en-US" altLang="zh-CN" dirty="0" smtClean="0">
                <a:sym typeface="+mn-ea"/>
              </a:rPr>
              <a:t>Session</a:t>
            </a:r>
            <a:r>
              <a:rPr lang="zh-CN" altLang="en-US" dirty="0" smtClean="0">
                <a:sym typeface="+mn-ea"/>
              </a:rPr>
              <a:t>对象的</a:t>
            </a:r>
            <a:r>
              <a:rPr lang="en-US" altLang="zh-CN" dirty="0" smtClean="0">
                <a:sym typeface="+mn-ea"/>
              </a:rPr>
              <a:t>run()</a:t>
            </a:r>
            <a:r>
              <a:rPr lang="zh-CN" altLang="en-US" dirty="0" smtClean="0">
                <a:sym typeface="+mn-ea"/>
              </a:rPr>
              <a:t>方法去执行图时，使用填充数据作为调用的参数，调用结束后，填充数据就消失了。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feed</a:t>
            </a:r>
            <a:r>
              <a:rPr lang="zh-CN" altLang="en-US" dirty="0" smtClean="0">
                <a:sym typeface="+mn-ea"/>
              </a:rPr>
              <a:t>使用一个</a:t>
            </a:r>
            <a:r>
              <a:rPr lang="en-US" altLang="zh-CN" dirty="0" smtClean="0">
                <a:sym typeface="+mn-ea"/>
              </a:rPr>
              <a:t>tensor</a:t>
            </a:r>
            <a:r>
              <a:rPr lang="zh-CN" altLang="en-US" dirty="0" smtClean="0">
                <a:sym typeface="+mn-ea"/>
              </a:rPr>
              <a:t>值临时替换一个操作的输出结果，在获取数据的时候必须给定对应的</a:t>
            </a:r>
            <a:r>
              <a:rPr lang="en-US" altLang="zh-CN" dirty="0" smtClean="0">
                <a:sym typeface="+mn-ea"/>
              </a:rPr>
              <a:t>feed</a:t>
            </a:r>
            <a:r>
              <a:rPr lang="zh-CN" altLang="en-US" dirty="0" smtClean="0">
                <a:sym typeface="+mn-ea"/>
              </a:rPr>
              <a:t>数据作为参数。</a:t>
            </a:r>
            <a:r>
              <a:rPr lang="en-US" altLang="zh-CN" dirty="0" smtClean="0">
                <a:sym typeface="+mn-ea"/>
              </a:rPr>
              <a:t>feed</a:t>
            </a:r>
            <a:r>
              <a:rPr lang="zh-CN" altLang="en-US" dirty="0" smtClean="0">
                <a:sym typeface="+mn-ea"/>
              </a:rPr>
              <a:t>只有在调用它的方法内有效，方法结束，</a:t>
            </a:r>
            <a:r>
              <a:rPr lang="en-US" altLang="zh-CN" dirty="0" smtClean="0">
                <a:sym typeface="+mn-ea"/>
              </a:rPr>
              <a:t>feed</a:t>
            </a:r>
            <a:r>
              <a:rPr lang="zh-CN" altLang="en-US" dirty="0" smtClean="0">
                <a:sym typeface="+mn-ea"/>
              </a:rPr>
              <a:t>就消失了。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feed</a:t>
            </a:r>
            <a:r>
              <a:rPr lang="zh-CN" altLang="en-US" dirty="0" smtClean="0">
                <a:sym typeface="+mn-ea"/>
              </a:rPr>
              <a:t>可以使用</a:t>
            </a:r>
            <a:r>
              <a:rPr lang="en-US" altLang="zh-CN" dirty="0" smtClean="0">
                <a:sym typeface="+mn-ea"/>
              </a:rPr>
              <a:t>placeholder</a:t>
            </a:r>
            <a:r>
              <a:rPr lang="zh-CN" altLang="en-US" dirty="0" smtClean="0">
                <a:sym typeface="+mn-ea"/>
              </a:rPr>
              <a:t>类型的</a:t>
            </a:r>
            <a:r>
              <a:rPr lang="en-US" altLang="zh-CN" dirty="0" smtClean="0">
                <a:sym typeface="+mn-ea"/>
              </a:rPr>
              <a:t>API</a:t>
            </a:r>
            <a:r>
              <a:rPr lang="zh-CN" altLang="en-US" dirty="0" smtClean="0">
                <a:sym typeface="+mn-ea"/>
              </a:rPr>
              <a:t>创建占位符，常见</a:t>
            </a:r>
            <a:r>
              <a:rPr lang="en-US" altLang="zh-CN" dirty="0" smtClean="0">
                <a:sym typeface="+mn-ea"/>
              </a:rPr>
              <a:t>API</a:t>
            </a:r>
            <a:r>
              <a:rPr lang="zh-CN" altLang="en-US" dirty="0" smtClean="0">
                <a:sym typeface="+mn-ea"/>
              </a:rPr>
              <a:t>：tf.placeholder、tf.placeholder_with_default</a:t>
            </a:r>
            <a:endParaRPr lang="zh-CN" altLang="en-US" dirty="0" smtClean="0">
              <a:sym typeface="+mn-ea"/>
            </a:endParaRPr>
          </a:p>
          <a:p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 Feed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TensorFlow Feed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687320" y="1214755"/>
            <a:ext cx="5971540" cy="4723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  </a:t>
            </a:r>
            <a:r>
              <a:rPr lang="zh-CN" altLang="en-US"/>
              <a:t>使用已介绍的相关</a:t>
            </a:r>
            <a:r>
              <a:rPr lang="en-US" altLang="zh-CN"/>
              <a:t>TensorFlow</a:t>
            </a:r>
            <a:r>
              <a:rPr lang="zh-CN" altLang="en-US"/>
              <a:t>相关知识点，实现</a:t>
            </a:r>
            <a:r>
              <a:rPr lang="zh-CN"/>
              <a:t>：</a:t>
            </a:r>
            <a:endParaRPr lang="zh-CN"/>
          </a:p>
          <a:p>
            <a:r>
              <a:rPr lang="zh-CN" altLang="en-US" sz="2200"/>
              <a:t>   </a:t>
            </a:r>
            <a:r>
              <a:t>03_作业：基于TensorFlow实现线性回归的模型训练预测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TensorFlow-</a:t>
            </a:r>
            <a:r>
              <a:rPr lang="zh-CN" altLang="en-US"/>
              <a:t>作业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ym typeface="+mn-ea"/>
              </a:rPr>
              <a:t> TensorFlow</a:t>
            </a:r>
            <a:r>
              <a:rPr lang="en-US" altLang="zh-CN" sz="2400" dirty="0">
                <a:sym typeface="+mn-ea"/>
              </a:rPr>
              <a:t>™ </a:t>
            </a:r>
            <a:r>
              <a:rPr lang="zh-CN" altLang="en-US" sz="2400" dirty="0">
                <a:sym typeface="+mn-ea"/>
              </a:rPr>
              <a:t>是一个采用数据流图（</a:t>
            </a:r>
            <a:r>
              <a:rPr lang="en-US" altLang="zh-CN" sz="2400" dirty="0">
                <a:sym typeface="+mn-ea"/>
              </a:rPr>
              <a:t>data flow graphs</a:t>
            </a:r>
            <a:r>
              <a:rPr lang="zh-CN" altLang="en-US" sz="2400" dirty="0">
                <a:sym typeface="+mn-ea"/>
              </a:rPr>
              <a:t>），用于</a:t>
            </a:r>
            <a:r>
              <a:rPr lang="zh-CN" altLang="en-US" sz="2400" b="1" dirty="0">
                <a:sym typeface="+mn-ea"/>
              </a:rPr>
              <a:t>数值计算</a:t>
            </a:r>
            <a:r>
              <a:rPr lang="zh-CN" altLang="en-US" sz="2400" dirty="0">
                <a:sym typeface="+mn-ea"/>
              </a:rPr>
              <a:t>的开源软件库。</a:t>
            </a:r>
            <a:r>
              <a:rPr lang="en-US" altLang="zh-CN" sz="2400" dirty="0" err="1">
                <a:sym typeface="+mn-ea"/>
              </a:rPr>
              <a:t>TensorFlow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最初由</a:t>
            </a:r>
            <a:r>
              <a:rPr lang="en-US" altLang="zh-CN" sz="2400" dirty="0">
                <a:sym typeface="+mn-ea"/>
              </a:rPr>
              <a:t>Google</a:t>
            </a:r>
            <a:r>
              <a:rPr lang="zh-CN" altLang="en-US" sz="2400" dirty="0">
                <a:sym typeface="+mn-ea"/>
              </a:rPr>
              <a:t>大脑小组（隶属于</a:t>
            </a:r>
            <a:r>
              <a:rPr lang="en-US" altLang="zh-CN" sz="2400" dirty="0">
                <a:sym typeface="+mn-ea"/>
              </a:rPr>
              <a:t>Google</a:t>
            </a:r>
            <a:r>
              <a:rPr lang="zh-CN" altLang="en-US" sz="2400" dirty="0">
                <a:sym typeface="+mn-ea"/>
              </a:rPr>
              <a:t>机器智能研究机构）的研究员和工程师们开发出来，用于机器学习和深度神经网络方面的研究，但这个系统的通用性使其也可广泛用于其他计算领域。它是谷歌基于</a:t>
            </a:r>
            <a:r>
              <a:rPr lang="en-US" altLang="zh-CN" sz="2400" dirty="0" err="1">
                <a:sym typeface="+mn-ea"/>
              </a:rPr>
              <a:t>DistBelief</a:t>
            </a:r>
            <a:r>
              <a:rPr lang="zh-CN" altLang="en-US" sz="2400" dirty="0">
                <a:sym typeface="+mn-ea"/>
              </a:rPr>
              <a:t>进行研发的第二代人工智能学习系统。</a:t>
            </a:r>
            <a:r>
              <a:rPr lang="en-US" altLang="zh-CN" sz="2400" dirty="0">
                <a:sym typeface="+mn-ea"/>
              </a:rPr>
              <a:t>2015</a:t>
            </a:r>
            <a:r>
              <a:rPr lang="zh-CN" altLang="en-US" sz="2400" dirty="0">
                <a:sym typeface="+mn-ea"/>
              </a:rPr>
              <a:t>年</a:t>
            </a:r>
            <a:r>
              <a:rPr lang="en-US" altLang="zh-CN" sz="2400" dirty="0">
                <a:sym typeface="+mn-ea"/>
              </a:rPr>
              <a:t>11</a:t>
            </a:r>
            <a:r>
              <a:rPr lang="zh-CN" altLang="en-US" sz="2400" dirty="0">
                <a:sym typeface="+mn-ea"/>
              </a:rPr>
              <a:t>月</a:t>
            </a:r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日，</a:t>
            </a:r>
            <a:r>
              <a:rPr lang="en-US" altLang="zh-CN" sz="2400" dirty="0">
                <a:sym typeface="+mn-ea"/>
              </a:rPr>
              <a:t>Google</a:t>
            </a:r>
            <a:r>
              <a:rPr lang="zh-CN" altLang="en-US" sz="2400" dirty="0">
                <a:sym typeface="+mn-ea"/>
              </a:rPr>
              <a:t>发布人工智能系统</a:t>
            </a:r>
            <a:r>
              <a:rPr lang="en-US" altLang="zh-CN" sz="2400" dirty="0" err="1">
                <a:sym typeface="+mn-ea"/>
              </a:rPr>
              <a:t>TensorFlow</a:t>
            </a:r>
            <a:r>
              <a:rPr lang="zh-CN" altLang="en-US" sz="2400" dirty="0">
                <a:sym typeface="+mn-ea"/>
              </a:rPr>
              <a:t>并宣布开源。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zh-CN" altLang="en-US" dirty="0">
                <a:sym typeface="+mn-ea"/>
              </a:rPr>
              <a:t>其命名来源于本身的原理，</a:t>
            </a:r>
            <a:r>
              <a:rPr lang="en-US" altLang="zh-CN" dirty="0">
                <a:sym typeface="+mn-ea"/>
              </a:rPr>
              <a:t>Tensor</a:t>
            </a:r>
            <a:r>
              <a:rPr lang="zh-CN" altLang="en-US" dirty="0">
                <a:sym typeface="+mn-ea"/>
              </a:rPr>
              <a:t>（张量）意味着</a:t>
            </a:r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维数组，</a:t>
            </a:r>
            <a:r>
              <a:rPr lang="en-US" altLang="zh-CN" dirty="0">
                <a:sym typeface="+mn-ea"/>
              </a:rPr>
              <a:t>Flow</a:t>
            </a:r>
            <a:r>
              <a:rPr lang="zh-CN" altLang="en-US" dirty="0">
                <a:sym typeface="+mn-ea"/>
              </a:rPr>
              <a:t>（流）意味着基于数据流图的计算。</a:t>
            </a:r>
            <a:r>
              <a:rPr lang="en-US" altLang="zh-CN" dirty="0" err="1">
                <a:sym typeface="+mn-ea"/>
              </a:rPr>
              <a:t>Tensorflow</a:t>
            </a:r>
            <a:r>
              <a:rPr lang="zh-CN" altLang="en-US" dirty="0">
                <a:sym typeface="+mn-ea"/>
              </a:rPr>
              <a:t>运行过程就是张量从图的一端流动到另一端的计算过程。张量从图中流过的直观图像是其取名为“</a:t>
            </a:r>
            <a:r>
              <a:rPr lang="en-US" altLang="zh-CN" dirty="0" err="1">
                <a:sym typeface="+mn-ea"/>
              </a:rPr>
              <a:t>TensorFlow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的原因。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TensorFlow</a:t>
            </a:r>
            <a:r>
              <a:rPr lang="zh-CN" altLang="en-US" dirty="0">
                <a:sym typeface="+mn-ea"/>
              </a:rPr>
              <a:t>介绍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144270"/>
            <a:ext cx="11178540" cy="512127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我们可以通过Variable和</a:t>
            </a:r>
            <a:r>
              <a:rPr lang="en-US" altLang="zh-CN"/>
              <a:t>assign</a:t>
            </a:r>
            <a:r>
              <a:rPr lang="zh-CN" altLang="en-US"/>
              <a:t>完成变量的定义和更新，但是如果在更新变量之前需要更新其它变量，那么会导致一个比较严重的问题：也就是需要多次调用</a:t>
            </a:r>
            <a:r>
              <a:rPr lang="en-US" altLang="zh-CN"/>
              <a:t>sess.run</a:t>
            </a:r>
            <a:r>
              <a:rPr lang="zh-CN" altLang="en-US"/>
              <a:t>方法来进行变量的更新。通过这种方式，代码复杂程度上升，同时也没有执行效率。</a:t>
            </a:r>
            <a:endParaRPr lang="zh-CN" altLang="en-US"/>
          </a:p>
          <a:p>
            <a:r>
              <a:rPr lang="zh-CN" altLang="en-US"/>
              <a:t> 解决该问题的方案就是：控制依赖。通过</a:t>
            </a:r>
            <a:r>
              <a:rPr lang="en-US" altLang="zh-CN"/>
              <a:t>TensorFlow</a:t>
            </a:r>
            <a:r>
              <a:rPr lang="zh-CN" altLang="en-US"/>
              <a:t>中提供的一组函数来处理不完全依赖的情况下的操作排序问题</a:t>
            </a:r>
            <a:r>
              <a:rPr lang="en-US" altLang="zh-CN"/>
              <a:t>(</a:t>
            </a:r>
            <a:r>
              <a:rPr lang="zh-CN" altLang="en-US"/>
              <a:t>即给定哪个操作先执行的问题</a:t>
            </a:r>
            <a:r>
              <a:rPr lang="en-US" altLang="zh-CN"/>
              <a:t>)</a:t>
            </a:r>
            <a:r>
              <a:rPr lang="zh-CN" altLang="en-US"/>
              <a:t>， 通过</a:t>
            </a:r>
            <a:r>
              <a:rPr lang="en-US" altLang="zh-CN"/>
              <a:t>tf.control_dependencies API</a:t>
            </a:r>
            <a:r>
              <a:rPr lang="zh-CN" altLang="en-US"/>
              <a:t>完成。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控制依赖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82165" y="5221605"/>
            <a:ext cx="857123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/>
              <a:t> 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设备</a:t>
            </a:r>
            <a:r>
              <a:rPr lang="zh-CN" altLang="en-US" dirty="0" smtClean="0">
                <a:sym typeface="+mn-ea"/>
              </a:rPr>
              <a:t>是指一块可以用来运算并且拥有自己的地址空间的硬件，如</a:t>
            </a:r>
            <a:r>
              <a:rPr lang="en-US" altLang="zh-CN" dirty="0" smtClean="0">
                <a:sym typeface="+mn-ea"/>
              </a:rPr>
              <a:t>CPU</a:t>
            </a:r>
            <a:r>
              <a:rPr lang="zh-CN" altLang="en-US" dirty="0" smtClean="0">
                <a:sym typeface="+mn-ea"/>
              </a:rPr>
              <a:t>和</a:t>
            </a:r>
            <a:r>
              <a:rPr lang="en-US" altLang="zh-CN" dirty="0" smtClean="0">
                <a:sym typeface="+mn-ea"/>
              </a:rPr>
              <a:t>GPU</a:t>
            </a:r>
            <a:r>
              <a:rPr lang="zh-CN" altLang="en-US" dirty="0" smtClean="0">
                <a:sym typeface="+mn-ea"/>
              </a:rPr>
              <a:t>。</a:t>
            </a:r>
            <a:r>
              <a:rPr lang="en-US" altLang="zh-CN" dirty="0" err="1" smtClean="0">
                <a:sym typeface="+mn-ea"/>
              </a:rPr>
              <a:t>Tensorflow</a:t>
            </a:r>
            <a:r>
              <a:rPr lang="zh-CN" altLang="en-US" dirty="0" smtClean="0">
                <a:sym typeface="+mn-ea"/>
              </a:rPr>
              <a:t>为了在执行操作的时候，充分利用计算资源，可以明确指定操作在哪个设备上执行。</a:t>
            </a:r>
            <a:endParaRPr lang="zh-CN" altLang="en-US" dirty="0" smtClean="0">
              <a:sym typeface="+mn-ea"/>
            </a:endParaRPr>
          </a:p>
          <a:p>
            <a:r>
              <a:rPr lang="en-US" altLang="zh-CN"/>
              <a:t> </a:t>
            </a:r>
            <a:r>
              <a:rPr lang="zh-CN" altLang="en-US"/>
              <a:t>一般情况下，不需要显示指定使用</a:t>
            </a:r>
            <a:r>
              <a:rPr lang="en-US" altLang="zh-CN"/>
              <a:t>CPU</a:t>
            </a:r>
            <a:r>
              <a:rPr lang="zh-CN" altLang="en-US"/>
              <a:t>还是</a:t>
            </a:r>
            <a:r>
              <a:rPr lang="en-US" altLang="zh-CN"/>
              <a:t>GPU</a:t>
            </a:r>
            <a:r>
              <a:rPr lang="zh-CN" altLang="en-US"/>
              <a:t>，</a:t>
            </a:r>
            <a:r>
              <a:rPr lang="en-US" altLang="zh-CN"/>
              <a:t>TensorFlow</a:t>
            </a:r>
            <a:r>
              <a:rPr lang="zh-CN" altLang="en-US"/>
              <a:t>会自动检测。如果检测到</a:t>
            </a:r>
            <a:r>
              <a:rPr lang="en-US" altLang="zh-CN"/>
              <a:t>GPU</a:t>
            </a:r>
            <a:r>
              <a:rPr lang="zh-CN" altLang="en-US"/>
              <a:t>，</a:t>
            </a:r>
            <a:r>
              <a:rPr lang="en-US" altLang="zh-CN"/>
              <a:t>TensorFlow</a:t>
            </a:r>
            <a:r>
              <a:rPr lang="zh-CN" altLang="en-US"/>
              <a:t>会尽可能地利用第一个</a:t>
            </a:r>
            <a:r>
              <a:rPr lang="en-US" altLang="zh-CN"/>
              <a:t>GPU</a:t>
            </a:r>
            <a:r>
              <a:rPr lang="zh-CN" altLang="en-US"/>
              <a:t>来执行操作。注意：如果机器上有超过一个可用的</a:t>
            </a:r>
            <a:r>
              <a:rPr lang="en-US" altLang="zh-CN"/>
              <a:t>GPU</a:t>
            </a:r>
            <a:r>
              <a:rPr lang="zh-CN" altLang="en-US"/>
              <a:t>，那么除了第一个外其它</a:t>
            </a:r>
            <a:r>
              <a:rPr lang="en-US" altLang="zh-CN"/>
              <a:t>GPU</a:t>
            </a:r>
            <a:r>
              <a:rPr lang="zh-CN" altLang="en-US"/>
              <a:t>默认是不参与计算的。所以，在实际</a:t>
            </a:r>
            <a:r>
              <a:rPr lang="en-US" altLang="zh-CN"/>
              <a:t>TensorFlow</a:t>
            </a:r>
            <a:r>
              <a:rPr lang="zh-CN" altLang="en-US"/>
              <a:t>编程中，经常需要明确给定使用的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GPU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“/cpu:0”</a:t>
            </a:r>
            <a:r>
              <a:rPr lang="zh-CN" altLang="en-US"/>
              <a:t>：表示使用机器</a:t>
            </a:r>
            <a:r>
              <a:rPr lang="en-US" altLang="zh-CN"/>
              <a:t>CPU</a:t>
            </a:r>
            <a:r>
              <a:rPr lang="zh-CN" altLang="en-US"/>
              <a:t>运算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“/gpu:0”</a:t>
            </a:r>
            <a:r>
              <a:rPr lang="zh-CN" altLang="en-US"/>
              <a:t>：表示使用第一个</a:t>
            </a:r>
            <a:r>
              <a:rPr lang="en-US" altLang="zh-CN"/>
              <a:t>GPU</a:t>
            </a:r>
            <a:r>
              <a:rPr lang="zh-CN" altLang="en-US"/>
              <a:t>运算，如果有的话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“/gpu:1”</a:t>
            </a:r>
            <a:r>
              <a:rPr lang="zh-CN" altLang="en-US"/>
              <a:t>：表示使用第二个</a:t>
            </a:r>
            <a:r>
              <a:rPr lang="en-US" altLang="zh-CN"/>
              <a:t>GPU</a:t>
            </a:r>
            <a:r>
              <a:rPr lang="zh-CN" altLang="en-US"/>
              <a:t>运算，以此类推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设备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72375" y="4633595"/>
            <a:ext cx="4007485" cy="18129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86485"/>
            <a:ext cx="11178540" cy="517906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通过</a:t>
            </a:r>
            <a:r>
              <a:rPr lang="en-US" altLang="zh-CN"/>
              <a:t>tf.Variable</a:t>
            </a:r>
            <a:r>
              <a:rPr lang="zh-CN" altLang="en-US"/>
              <a:t>我们可以创建变量，但是当模型复杂的时候，需要构建大量的变量集，这样会导致我们对于变量管理的复杂性，而且没法共享变量</a:t>
            </a:r>
            <a:r>
              <a:rPr lang="en-US" altLang="zh-CN"/>
              <a:t>(</a:t>
            </a:r>
            <a:r>
              <a:rPr lang="zh-CN" altLang="en-US"/>
              <a:t>存在多个相似的变量</a:t>
            </a:r>
            <a:r>
              <a:rPr lang="en-US" altLang="zh-CN"/>
              <a:t>)</a:t>
            </a:r>
            <a:r>
              <a:rPr lang="zh-CN" altLang="en-US"/>
              <a:t>。针对这个问题，可以通过</a:t>
            </a:r>
            <a:r>
              <a:rPr lang="en-US" altLang="zh-CN"/>
              <a:t>TensorFlow</a:t>
            </a:r>
            <a:r>
              <a:rPr lang="zh-CN" altLang="en-US"/>
              <a:t>提供的</a:t>
            </a:r>
            <a:r>
              <a:rPr lang="zh-CN" altLang="en-US" b="1">
                <a:solidFill>
                  <a:srgbClr val="FF0000"/>
                </a:solidFill>
              </a:rPr>
              <a:t>变量作用域机制</a:t>
            </a:r>
            <a:r>
              <a:rPr lang="zh-CN" altLang="en-US"/>
              <a:t>来解决，在构建一个图的时候，就可以非常容易的使用共享命名过的变量。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 dirty="0" err="1" smtClean="0">
                <a:sym typeface="+mn-ea"/>
              </a:rPr>
              <a:t>Tensorflow</a:t>
            </a:r>
            <a:r>
              <a:rPr lang="zh-CN" altLang="en-US" dirty="0" smtClean="0">
                <a:sym typeface="+mn-ea"/>
              </a:rPr>
              <a:t>中有两个作用域，一个是</a:t>
            </a:r>
            <a:r>
              <a:rPr lang="en-US" altLang="zh-CN" b="1" dirty="0" err="1" smtClean="0">
                <a:solidFill>
                  <a:srgbClr val="FF0000"/>
                </a:solidFill>
                <a:sym typeface="+mn-ea"/>
              </a:rPr>
              <a:t>name_scope</a:t>
            </a:r>
            <a:r>
              <a:rPr lang="zh-CN" altLang="en-US" dirty="0" smtClean="0">
                <a:sym typeface="+mn-ea"/>
              </a:rPr>
              <a:t>，另一个是</a:t>
            </a:r>
            <a:r>
              <a:rPr lang="en-US" altLang="zh-CN" b="1" dirty="0" err="1" smtClean="0">
                <a:solidFill>
                  <a:srgbClr val="FF0000"/>
                </a:solidFill>
                <a:sym typeface="+mn-ea"/>
              </a:rPr>
              <a:t>variable_scope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 变量作用域机制在</a:t>
            </a:r>
            <a:r>
              <a:rPr lang="en-US" altLang="zh-CN" dirty="0" smtClean="0">
                <a:sym typeface="+mn-ea"/>
              </a:rPr>
              <a:t>TensorFlow</a:t>
            </a:r>
            <a:r>
              <a:rPr lang="zh-CN" altLang="en-US" dirty="0" smtClean="0">
                <a:sym typeface="+mn-ea"/>
              </a:rPr>
              <a:t>中主要通过两部分组成：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sz="2200" dirty="0" smtClean="0">
                <a:sym typeface="+mn-ea"/>
              </a:rPr>
              <a:t> </a:t>
            </a:r>
            <a:r>
              <a:rPr lang="en-US" altLang="zh-CN" sz="2200" dirty="0" smtClean="0">
                <a:sym typeface="+mn-ea"/>
              </a:rPr>
              <a:t>tf.get_variable</a:t>
            </a:r>
            <a:r>
              <a:rPr lang="zh-CN" altLang="en-US" sz="2200" dirty="0" smtClean="0">
                <a:sym typeface="+mn-ea"/>
              </a:rPr>
              <a:t>：通过所给定的名字创建或者返回一个对应的变量</a:t>
            </a:r>
            <a:endParaRPr lang="zh-CN" altLang="en-US" sz="2200" dirty="0" smtClean="0">
              <a:sym typeface="+mn-ea"/>
            </a:endParaRPr>
          </a:p>
          <a:p>
            <a:pPr lvl="1"/>
            <a:r>
              <a:rPr lang="zh-CN" altLang="en-US" sz="2200" dirty="0" smtClean="0">
                <a:sym typeface="+mn-ea"/>
              </a:rPr>
              <a:t> </a:t>
            </a:r>
            <a:r>
              <a:rPr lang="en-US" altLang="zh-CN" sz="2200" dirty="0" smtClean="0">
                <a:sym typeface="+mn-ea"/>
              </a:rPr>
              <a:t>tf.variable_scope</a:t>
            </a:r>
            <a:r>
              <a:rPr lang="zh-CN" altLang="en-US" sz="2200" dirty="0" smtClean="0">
                <a:sym typeface="+mn-ea"/>
              </a:rPr>
              <a:t>：为通过创建的变量或者操作</a:t>
            </a:r>
            <a:r>
              <a:rPr lang="en-US" altLang="zh-CN" sz="2200" dirty="0" smtClean="0">
                <a:sym typeface="+mn-ea"/>
              </a:rPr>
              <a:t>Operation</a:t>
            </a:r>
            <a:r>
              <a:rPr lang="zh-CN" altLang="en-US" sz="2200" dirty="0" smtClean="0">
                <a:sym typeface="+mn-ea"/>
              </a:rPr>
              <a:t>指定命名空间</a:t>
            </a:r>
            <a:endParaRPr lang="zh-CN" altLang="en-US" sz="2200" dirty="0" smtClean="0">
              <a:sym typeface="+mn-ea"/>
            </a:endParaRPr>
          </a:p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变量作用域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rcRect r="2506"/>
          <a:stretch>
            <a:fillRect/>
          </a:stretch>
        </p:blipFill>
        <p:spPr>
          <a:xfrm>
            <a:off x="293370" y="3867150"/>
            <a:ext cx="4900930" cy="27501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897890"/>
            <a:ext cx="11178540" cy="5367655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TensorFlow</a:t>
            </a:r>
            <a:r>
              <a:rPr lang="zh-CN" altLang="en-US"/>
              <a:t>的变量作用域，体现简化变量数量的案例代码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变量作用域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1850" y="1687830"/>
            <a:ext cx="7287260" cy="34829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 tf.get_variable</a:t>
            </a:r>
            <a:r>
              <a:rPr lang="zh-CN" altLang="en-US"/>
              <a:t>方法在调用的时候，主要需要给定参数名称</a:t>
            </a:r>
            <a:r>
              <a:rPr lang="en-US" altLang="zh-CN" b="1"/>
              <a:t>name</a:t>
            </a:r>
            <a:r>
              <a:rPr lang="zh-CN" altLang="en-US"/>
              <a:t>，形状</a:t>
            </a:r>
            <a:r>
              <a:rPr lang="en-US" altLang="zh-CN" b="1"/>
              <a:t>shape</a:t>
            </a:r>
            <a:r>
              <a:rPr lang="zh-CN" altLang="en-US"/>
              <a:t>，数据类型</a:t>
            </a:r>
            <a:r>
              <a:rPr lang="en-US" altLang="zh-CN" b="1"/>
              <a:t>dtype</a:t>
            </a:r>
            <a:r>
              <a:rPr lang="zh-CN" altLang="en-US"/>
              <a:t>以及初始化方式</a:t>
            </a:r>
            <a:r>
              <a:rPr lang="en-US" altLang="zh-CN" b="1"/>
              <a:t>initializer</a:t>
            </a:r>
            <a:r>
              <a:rPr lang="zh-CN" altLang="en-US"/>
              <a:t>四个参数。该</a:t>
            </a:r>
            <a:r>
              <a:rPr lang="en-US" altLang="zh-CN"/>
              <a:t>API</a:t>
            </a:r>
            <a:r>
              <a:rPr lang="zh-CN" altLang="en-US"/>
              <a:t>底层执行的时候，根据</a:t>
            </a:r>
            <a:r>
              <a:rPr lang="en-US" altLang="zh-CN"/>
              <a:t>variable score</a:t>
            </a:r>
            <a:r>
              <a:rPr lang="zh-CN" altLang="en-US"/>
              <a:t>的属性</a:t>
            </a:r>
            <a:r>
              <a:rPr lang="en-US" altLang="zh-CN"/>
              <a:t>reuse</a:t>
            </a:r>
            <a:r>
              <a:rPr lang="zh-CN" altLang="en-US"/>
              <a:t>的值决定采用何种方式来获取变量。当</a:t>
            </a:r>
            <a:r>
              <a:rPr lang="en-US" altLang="zh-CN"/>
              <a:t>reuse</a:t>
            </a:r>
            <a:r>
              <a:rPr lang="zh-CN" altLang="en-US"/>
              <a:t>值为</a:t>
            </a:r>
            <a:r>
              <a:rPr lang="en-US" altLang="zh-CN"/>
              <a:t>False</a:t>
            </a:r>
            <a:r>
              <a:rPr lang="zh-CN" altLang="en-US"/>
              <a:t>的时候</a:t>
            </a:r>
            <a:r>
              <a:rPr lang="en-US" altLang="zh-CN"/>
              <a:t>(</a:t>
            </a:r>
            <a:r>
              <a:rPr lang="zh-CN" altLang="en-US"/>
              <a:t>不允许设置</a:t>
            </a:r>
            <a:r>
              <a:rPr lang="en-US" altLang="zh-CN"/>
              <a:t>)</a:t>
            </a:r>
            <a:r>
              <a:rPr lang="zh-CN" altLang="en-US"/>
              <a:t>，作用域就是创建新变量设置的，此时要求对应的变量不存在，否则报错；当</a:t>
            </a:r>
            <a:r>
              <a:rPr lang="en-US" altLang="zh-CN"/>
              <a:t>reuse</a:t>
            </a:r>
            <a:r>
              <a:rPr lang="zh-CN" altLang="en-US"/>
              <a:t>值为</a:t>
            </a:r>
            <a:r>
              <a:rPr lang="en-US" altLang="zh-CN"/>
              <a:t>True</a:t>
            </a:r>
            <a:r>
              <a:rPr lang="zh-CN" altLang="en-US"/>
              <a:t>的时候，作用域就是为重用变量所设置的，此时要求对应的变量必须存在，否则报错。当</a:t>
            </a:r>
            <a:r>
              <a:rPr lang="en-US" altLang="zh-CN"/>
              <a:t>reuse</a:t>
            </a:r>
            <a:r>
              <a:rPr lang="zh-CN" altLang="en-US"/>
              <a:t>的值为</a:t>
            </a:r>
            <a:r>
              <a:rPr lang="en-US" altLang="zh-CN" b="1"/>
              <a:t>tf.AUTO_REUSE</a:t>
            </a:r>
            <a:r>
              <a:rPr lang="zh-CN" altLang="en-US"/>
              <a:t>的时候，表示如果变量存在就重用变量，如果变量不存在，就创建新变量返回。</a:t>
            </a:r>
            <a:r>
              <a:rPr lang="en-US" altLang="zh-CN"/>
              <a:t>(</a:t>
            </a:r>
            <a:r>
              <a:rPr lang="zh-CN" altLang="en-US"/>
              <a:t>备注：</a:t>
            </a:r>
            <a:r>
              <a:rPr lang="en-US" altLang="zh-CN"/>
              <a:t>reuse</a:t>
            </a:r>
            <a:r>
              <a:rPr lang="zh-CN" altLang="en-US"/>
              <a:t>一般设置在</a:t>
            </a:r>
            <a:r>
              <a:rPr lang="en-US" altLang="zh-CN"/>
              <a:t>variable score</a:t>
            </a:r>
            <a:r>
              <a:rPr lang="zh-CN" altLang="en-US"/>
              <a:t>对象上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 TF</a:t>
            </a:r>
            <a:r>
              <a:rPr lang="zh-CN" altLang="en-US"/>
              <a:t>底层使用</a:t>
            </a:r>
            <a:r>
              <a:rPr lang="en-US" altLang="zh-CN"/>
              <a:t>'</a:t>
            </a:r>
            <a:r>
              <a:rPr lang="zh-CN" altLang="en-US" b="1"/>
              <a:t>变量作用域</a:t>
            </a:r>
            <a:r>
              <a:rPr lang="en-US" altLang="zh-CN" b="1"/>
              <a:t>/</a:t>
            </a:r>
            <a:r>
              <a:rPr lang="zh-CN" altLang="en-US" b="1"/>
              <a:t>变量名称</a:t>
            </a:r>
            <a:r>
              <a:rPr lang="en-US" altLang="zh-CN" b="1"/>
              <a:t>:0</a:t>
            </a:r>
            <a:r>
              <a:rPr lang="en-US" altLang="zh-CN"/>
              <a:t>'</a:t>
            </a:r>
            <a:r>
              <a:rPr lang="zh-CN" altLang="en-US"/>
              <a:t>的方式标志变量</a:t>
            </a:r>
            <a:r>
              <a:rPr lang="en-US" altLang="zh-CN"/>
              <a:t>(eg: func/op1/weight:0)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变量作用域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99185"/>
            <a:ext cx="11178540" cy="5166360"/>
          </a:xfrm>
        </p:spPr>
        <p:txBody>
          <a:bodyPr/>
          <a:lstStyle/>
          <a:p>
            <a:r>
              <a:rPr lang="en-US" altLang="zh-CN">
                <a:sym typeface="+mn-ea"/>
              </a:rPr>
              <a:t> tf.get_variable</a:t>
            </a:r>
            <a:r>
              <a:rPr lang="zh-CN" altLang="en-US">
                <a:sym typeface="+mn-ea"/>
              </a:rPr>
              <a:t>常用的</a:t>
            </a:r>
            <a:r>
              <a:rPr lang="en-US" altLang="zh-CN">
                <a:sym typeface="+mn-ea"/>
              </a:rPr>
              <a:t>initializer</a:t>
            </a:r>
            <a:r>
              <a:rPr lang="zh-CN" altLang="en-US">
                <a:sym typeface="+mn-ea"/>
              </a:rPr>
              <a:t>初始化器：</a:t>
            </a:r>
            <a:endParaRPr lang="zh-CN" altLang="en-US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变量作用域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931545" y="2058035"/>
          <a:ext cx="9931400" cy="30232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65700"/>
                <a:gridCol w="4965700"/>
              </a:tblGrid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初始化器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/>
                </a:tc>
              </a:tr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tf.constant_initializer(value)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初始化为给定的常数值</a:t>
                      </a:r>
                      <a:r>
                        <a:rPr lang="en-US" altLang="zh-CN"/>
                        <a:t>value</a:t>
                      </a:r>
                      <a:endParaRPr lang="en-US" altLang="zh-CN"/>
                    </a:p>
                  </a:txBody>
                  <a:tcPr anchor="ctr"/>
                </a:tc>
              </a:tr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tf.random_uniform_initializer(a, b)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初始化为从</a:t>
                      </a:r>
                      <a:r>
                        <a:rPr lang="en-US" altLang="zh-CN"/>
                        <a:t>a</a:t>
                      </a:r>
                      <a:r>
                        <a:rPr lang="zh-CN" altLang="en-US"/>
                        <a:t>到</a:t>
                      </a:r>
                      <a:r>
                        <a:rPr lang="en-US" altLang="zh-CN"/>
                        <a:t>b</a:t>
                      </a:r>
                      <a:r>
                        <a:rPr lang="zh-CN" altLang="en-US"/>
                        <a:t>的均匀分布的随机值</a:t>
                      </a:r>
                      <a:endParaRPr lang="zh-CN" altLang="en-US"/>
                    </a:p>
                  </a:txBody>
                  <a:tcPr anchor="ctr"/>
                </a:tc>
              </a:tr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tf.random_normal_initializer(mean, stddev)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初始化为均值为</a:t>
                      </a:r>
                      <a:r>
                        <a:rPr lang="en-US" altLang="zh-CN"/>
                        <a:t>mean</a:t>
                      </a:r>
                      <a:r>
                        <a:rPr lang="zh-CN" altLang="en-US"/>
                        <a:t>、方差为</a:t>
                      </a:r>
                      <a:r>
                        <a:rPr lang="en-US" altLang="zh-CN"/>
                        <a:t>stddev</a:t>
                      </a:r>
                      <a:r>
                        <a:rPr lang="zh-CN" altLang="en-US"/>
                        <a:t>的服从高斯分布的随机值</a:t>
                      </a:r>
                      <a:endParaRPr lang="zh-CN" altLang="en-US"/>
                    </a:p>
                  </a:txBody>
                  <a:tcPr anchor="ctr"/>
                </a:tc>
              </a:tr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tf.orthogonal_initializer(gini=1.0)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初始化一个正交矩阵，</a:t>
                      </a:r>
                      <a:r>
                        <a:rPr lang="en-US" altLang="zh-CN"/>
                        <a:t>gini</a:t>
                      </a:r>
                      <a:r>
                        <a:rPr lang="zh-CN" altLang="en-US"/>
                        <a:t>参数作用是最终返回的矩阵是随机矩阵乘以</a:t>
                      </a:r>
                      <a:r>
                        <a:rPr lang="en-US" altLang="zh-CN"/>
                        <a:t>gini</a:t>
                      </a:r>
                      <a:r>
                        <a:rPr lang="zh-CN" altLang="en-US"/>
                        <a:t>的结果</a:t>
                      </a:r>
                      <a:endParaRPr lang="zh-CN" altLang="en-US"/>
                    </a:p>
                  </a:txBody>
                  <a:tcPr anchor="ctr"/>
                </a:tc>
              </a:tr>
              <a:tr h="3676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tf.identity_initializer(gini=1.0)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初始化一个单位矩阵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gini</a:t>
                      </a:r>
                      <a:r>
                        <a:rPr lang="zh-CN" altLang="en-US" sz="1800">
                          <a:sym typeface="+mn-ea"/>
                        </a:rPr>
                        <a:t>参数作用是最终返回的矩阵是随机矩阵乘以</a:t>
                      </a:r>
                      <a:r>
                        <a:rPr lang="en-US" altLang="zh-CN" sz="1800">
                          <a:sym typeface="+mn-ea"/>
                        </a:rPr>
                        <a:t>gini</a:t>
                      </a:r>
                      <a:r>
                        <a:rPr lang="zh-CN" altLang="en-US" sz="1800">
                          <a:sym typeface="+mn-ea"/>
                        </a:rPr>
                        <a:t>的结果</a:t>
                      </a:r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 tf.variable_score</a:t>
            </a:r>
            <a:r>
              <a:rPr lang="zh-CN" altLang="en-US"/>
              <a:t>方法的作用就是定义一个作用域，定义在</a:t>
            </a:r>
            <a:r>
              <a:rPr lang="en-US" altLang="zh-CN"/>
              <a:t>variable_score</a:t>
            </a:r>
            <a:r>
              <a:rPr lang="zh-CN" altLang="en-US"/>
              <a:t>作用域中的变量和操作，会将</a:t>
            </a:r>
            <a:r>
              <a:rPr lang="en-US" altLang="zh-CN"/>
              <a:t>variable score</a:t>
            </a:r>
            <a:r>
              <a:rPr lang="zh-CN" altLang="en-US"/>
              <a:t>的名称作为前缀添加到变量</a:t>
            </a:r>
            <a:r>
              <a:rPr lang="en-US" altLang="zh-CN"/>
              <a:t>/</a:t>
            </a:r>
            <a:r>
              <a:rPr lang="zh-CN" altLang="en-US"/>
              <a:t>操作名称前，支持嵌套的作用域，添加前缀规则和文件目录路径的规则类似。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tf.variable_score</a:t>
            </a:r>
            <a:r>
              <a:rPr lang="zh-CN" altLang="en-US"/>
              <a:t>参数如果给定的是一个已经存在的作用域对象的时候，那么构建变量的时候表示直接跳过当前作用域前缀，直接成为一个完全不同与现在的作用域</a:t>
            </a:r>
            <a:r>
              <a:rPr lang="en-US" altLang="zh-CN"/>
              <a:t>(</a:t>
            </a:r>
            <a:r>
              <a:rPr lang="zh-CN" altLang="en-US"/>
              <a:t>直接创建给定作用域下的变量</a:t>
            </a:r>
            <a:r>
              <a:rPr lang="en-US" altLang="zh-CN"/>
              <a:t>)</a:t>
            </a:r>
            <a:r>
              <a:rPr lang="zh-CN" altLang="en-US"/>
              <a:t>。但是构建操作的时候，还是和嵌套的方式一样，直接添加子作用域。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tf.variable_score</a:t>
            </a:r>
            <a:r>
              <a:rPr lang="zh-CN" altLang="en-US"/>
              <a:t>参数中，可以给定当前作用域中默认的初始化器</a:t>
            </a:r>
            <a:r>
              <a:rPr lang="en-US" altLang="zh-CN" b="1">
                <a:sym typeface="+mn-ea"/>
              </a:rPr>
              <a:t>initializer</a:t>
            </a:r>
            <a:r>
              <a:rPr lang="zh-CN" altLang="en-US"/>
              <a:t>，并且子作用域会直接继承父作用域的相关参数</a:t>
            </a:r>
            <a:r>
              <a:rPr lang="en-US" altLang="zh-CN"/>
              <a:t>(</a:t>
            </a:r>
            <a:r>
              <a:rPr lang="zh-CN" altLang="en-US"/>
              <a:t>是否重用、默认初始化器等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变量作用域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测试嵌套域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变量作用域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41115" y="1292225"/>
            <a:ext cx="8005445" cy="4969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645" y="4461510"/>
            <a:ext cx="259969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93255" y="4496435"/>
            <a:ext cx="5121910" cy="216662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95375"/>
            <a:ext cx="11178540" cy="5170170"/>
          </a:xfrm>
        </p:spPr>
        <p:txBody>
          <a:bodyPr/>
          <a:lstStyle/>
          <a:p>
            <a:r>
              <a:rPr lang="en-US" altLang="zh-CN" sz="2000"/>
              <a:t> TensorFlow</a:t>
            </a:r>
            <a:r>
              <a:rPr lang="zh-CN" altLang="en-US" sz="2000"/>
              <a:t>中的</a:t>
            </a:r>
            <a:r>
              <a:rPr lang="en-US" altLang="zh-CN" sz="2000" b="1">
                <a:solidFill>
                  <a:srgbClr val="FF0000"/>
                </a:solidFill>
              </a:rPr>
              <a:t>name_score</a:t>
            </a:r>
            <a:r>
              <a:rPr lang="zh-CN" altLang="en-US" sz="2000"/>
              <a:t>和</a:t>
            </a:r>
            <a:r>
              <a:rPr lang="en-US" altLang="zh-CN" sz="2000" b="1">
                <a:solidFill>
                  <a:srgbClr val="FF0000"/>
                </a:solidFill>
              </a:rPr>
              <a:t>variable_score</a:t>
            </a:r>
            <a:r>
              <a:rPr lang="zh-CN" altLang="en-US" sz="2000"/>
              <a:t>是两个不同的东西，</a:t>
            </a:r>
            <a:r>
              <a:rPr lang="en-US" altLang="zh-CN" sz="2000"/>
              <a:t>name_score</a:t>
            </a:r>
            <a:r>
              <a:rPr lang="zh-CN" altLang="en-US" sz="2000"/>
              <a:t>的主要作用是为</a:t>
            </a:r>
            <a:r>
              <a:rPr lang="en-US" altLang="zh-CN" sz="2000"/>
              <a:t>op_name</a:t>
            </a:r>
            <a:r>
              <a:rPr lang="zh-CN" altLang="en-US" sz="2000"/>
              <a:t>前加前缀，</a:t>
            </a:r>
            <a:r>
              <a:rPr lang="en-US" altLang="zh-CN" sz="2000"/>
              <a:t>variable_score</a:t>
            </a:r>
            <a:r>
              <a:rPr lang="zh-CN" altLang="en-US" sz="2000"/>
              <a:t>是为</a:t>
            </a:r>
            <a:r>
              <a:rPr lang="en-US" altLang="zh-CN" sz="2000"/>
              <a:t>get_variable</a:t>
            </a:r>
            <a:r>
              <a:rPr lang="zh-CN" altLang="en-US" sz="2000"/>
              <a:t>创建的变量的名字加前缀。简单来讲：使用</a:t>
            </a:r>
            <a:r>
              <a:rPr lang="en-US" altLang="zh-CN" sz="2000"/>
              <a:t>tf.Variable</a:t>
            </a:r>
            <a:r>
              <a:rPr lang="zh-CN" altLang="en-US" sz="2000"/>
              <a:t>创建的变量受</a:t>
            </a:r>
            <a:r>
              <a:rPr lang="en-US" altLang="zh-CN" sz="2000"/>
              <a:t>name_score</a:t>
            </a:r>
            <a:r>
              <a:rPr lang="zh-CN" altLang="en-US" sz="2000"/>
              <a:t>和</a:t>
            </a:r>
            <a:r>
              <a:rPr lang="en-US" altLang="zh-CN" sz="2000"/>
              <a:t>variable_score</a:t>
            </a:r>
            <a:r>
              <a:rPr lang="zh-CN" altLang="en-US" sz="2000"/>
              <a:t>的的效果，会给变量添加前缀，但是使用</a:t>
            </a:r>
            <a:r>
              <a:rPr lang="en-US" altLang="zh-CN" sz="2000"/>
              <a:t>tf.get_variable</a:t>
            </a:r>
            <a:r>
              <a:rPr lang="zh-CN" altLang="en-US" sz="2000"/>
              <a:t>创建变量只受</a:t>
            </a:r>
            <a:r>
              <a:rPr lang="en-US" altLang="zh-CN" sz="2000"/>
              <a:t>variable_score</a:t>
            </a:r>
            <a:r>
              <a:rPr lang="zh-CN" altLang="en-US" sz="2000"/>
              <a:t>的效果。</a:t>
            </a:r>
            <a:endParaRPr lang="zh-CN" altLang="en-US" sz="2000"/>
          </a:p>
          <a:p>
            <a:r>
              <a:rPr lang="zh-CN" altLang="en-US" sz="2000"/>
              <a:t> </a:t>
            </a:r>
            <a:r>
              <a:rPr lang="en-US" altLang="zh-CN" sz="2000"/>
              <a:t>name_score</a:t>
            </a:r>
            <a:r>
              <a:rPr lang="zh-CN" altLang="en-US" sz="2000"/>
              <a:t>的主要作用就是：</a:t>
            </a:r>
            <a:r>
              <a:rPr lang="en-US" altLang="zh-CN" sz="2000" dirty="0" err="1" smtClean="0">
                <a:sym typeface="+mn-ea"/>
              </a:rPr>
              <a:t>Tensorflow</a:t>
            </a:r>
            <a:r>
              <a:rPr lang="zh-CN" altLang="en-US" sz="2000" dirty="0" smtClean="0">
                <a:sym typeface="+mn-ea"/>
              </a:rPr>
              <a:t>中常常会有数以千计的节点，在可视化的过程中很难一下子展示出来，因此用</a:t>
            </a:r>
            <a:r>
              <a:rPr lang="en-US" altLang="zh-CN" sz="2000" dirty="0" err="1" smtClean="0">
                <a:sym typeface="+mn-ea"/>
              </a:rPr>
              <a:t>name_scope</a:t>
            </a:r>
            <a:r>
              <a:rPr lang="zh-CN" altLang="en-US" sz="2000" dirty="0" smtClean="0">
                <a:sym typeface="+mn-ea"/>
              </a:rPr>
              <a:t>为变量划分范围，在可视化中，这表示在计算图中的一个层级。</a:t>
            </a:r>
            <a:r>
              <a:rPr lang="en-US" altLang="zh-CN" sz="2000" dirty="0" err="1" smtClean="0">
                <a:sym typeface="+mn-ea"/>
              </a:rPr>
              <a:t>name_scope</a:t>
            </a:r>
            <a:r>
              <a:rPr lang="zh-CN" altLang="en-US" sz="2000" dirty="0" smtClean="0">
                <a:sym typeface="+mn-ea"/>
              </a:rPr>
              <a:t>会影响</a:t>
            </a:r>
            <a:r>
              <a:rPr lang="en-US" altLang="zh-CN" sz="2000" dirty="0" err="1" smtClean="0">
                <a:sym typeface="+mn-ea"/>
              </a:rPr>
              <a:t>op_name</a:t>
            </a:r>
            <a:r>
              <a:rPr lang="zh-CN" altLang="en-US" sz="2000" dirty="0" smtClean="0">
                <a:sym typeface="+mn-ea"/>
              </a:rPr>
              <a:t>，不会影响用</a:t>
            </a:r>
            <a:r>
              <a:rPr lang="en-US" altLang="zh-CN" sz="2000" dirty="0" err="1" smtClean="0">
                <a:sym typeface="+mn-ea"/>
              </a:rPr>
              <a:t>get_variable</a:t>
            </a:r>
            <a:r>
              <a:rPr lang="en-US" altLang="zh-CN" sz="2000" dirty="0" smtClean="0">
                <a:sym typeface="+mn-ea"/>
              </a:rPr>
              <a:t>()</a:t>
            </a:r>
            <a:r>
              <a:rPr lang="zh-CN" altLang="en-US" sz="2000" dirty="0" smtClean="0">
                <a:sym typeface="+mn-ea"/>
              </a:rPr>
              <a:t>创建的变量，而会影响通过</a:t>
            </a:r>
            <a:r>
              <a:rPr lang="en-US" altLang="zh-CN" sz="2000" dirty="0" smtClean="0">
                <a:sym typeface="+mn-ea"/>
              </a:rPr>
              <a:t>Variable()</a:t>
            </a:r>
            <a:r>
              <a:rPr lang="zh-CN" altLang="en-US" sz="2000" dirty="0" smtClean="0">
                <a:sym typeface="+mn-ea"/>
              </a:rPr>
              <a:t>创建的变量。</a:t>
            </a:r>
            <a:endParaRPr lang="zh-CN" altLang="en-US" sz="2000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 注意：</a:t>
            </a:r>
            <a:r>
              <a:rPr lang="en-US" altLang="zh-CN" sz="2000" dirty="0" smtClean="0">
                <a:sym typeface="+mn-ea"/>
              </a:rPr>
              <a:t>variable_score</a:t>
            </a:r>
            <a:r>
              <a:rPr lang="zh-CN" altLang="en-US" sz="2000" dirty="0" smtClean="0">
                <a:sym typeface="+mn-ea"/>
              </a:rPr>
              <a:t>内部会创建一个同名的</a:t>
            </a:r>
            <a:r>
              <a:rPr lang="en-US" altLang="zh-CN" sz="2000" dirty="0" smtClean="0">
                <a:sym typeface="+mn-ea"/>
              </a:rPr>
              <a:t>name_score</a:t>
            </a:r>
            <a:endParaRPr lang="en-US" altLang="zh-CN" sz="2000" dirty="0" smtClean="0">
              <a:sym typeface="+mn-ea"/>
            </a:endParaRPr>
          </a:p>
          <a:p>
            <a:endParaRPr lang="zh-CN" altLang="en-US" sz="20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变量作用域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2100" y="5555615"/>
            <a:ext cx="144589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sz="2200"/>
              <a:t> TensorFlow</a:t>
            </a:r>
            <a:r>
              <a:rPr lang="zh-CN" altLang="en-US" sz="2200"/>
              <a:t>提供了一套可视化工具：</a:t>
            </a:r>
            <a:r>
              <a:rPr lang="en-US" altLang="zh-CN" sz="2200"/>
              <a:t>TensorBoard</a:t>
            </a:r>
            <a:r>
              <a:rPr lang="zh-CN" altLang="en-US" sz="2200"/>
              <a:t>，在通过</a:t>
            </a:r>
            <a:r>
              <a:rPr lang="en-US" altLang="zh-CN" sz="2200"/>
              <a:t>pip</a:t>
            </a:r>
            <a:r>
              <a:rPr lang="zh-CN" altLang="en-US" sz="2200"/>
              <a:t>安装</a:t>
            </a:r>
            <a:r>
              <a:rPr lang="en-US" altLang="zh-CN" sz="2200"/>
              <a:t>TensorFlow</a:t>
            </a:r>
            <a:r>
              <a:rPr lang="zh-CN" altLang="en-US" sz="2200"/>
              <a:t>的情况下，默认也会安装</a:t>
            </a:r>
            <a:r>
              <a:rPr lang="en-US" altLang="zh-CN" sz="2200"/>
              <a:t>TensorBoard</a:t>
            </a:r>
            <a:r>
              <a:rPr lang="zh-CN" altLang="en-US" sz="2200"/>
              <a:t>。通过</a:t>
            </a:r>
            <a:r>
              <a:rPr lang="en-US" altLang="zh-CN" sz="2200"/>
              <a:t>TensorBoard</a:t>
            </a:r>
            <a:r>
              <a:rPr lang="zh-CN" altLang="en-US" sz="2200"/>
              <a:t>可以展示</a:t>
            </a:r>
            <a:r>
              <a:rPr lang="en-US" altLang="zh-CN" sz="2200"/>
              <a:t>TensorFlow</a:t>
            </a:r>
            <a:r>
              <a:rPr lang="zh-CN" altLang="en-US" sz="2200"/>
              <a:t>的图像、绘制图像生成的定量指标以及附加数据等信息。</a:t>
            </a:r>
            <a:endParaRPr lang="zh-CN" altLang="en-US" sz="22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可视化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482340" y="2987675"/>
            <a:ext cx="5224780" cy="3466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162685"/>
            <a:ext cx="11178540" cy="5102860"/>
          </a:xfrm>
        </p:spPr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的关键点是：</a:t>
            </a:r>
            <a:r>
              <a:rPr lang="en-US" altLang="zh-CN"/>
              <a:t>“Data Flow Graphs”</a:t>
            </a:r>
            <a:r>
              <a:rPr lang="zh-CN" altLang="en-US"/>
              <a:t>，表示</a:t>
            </a:r>
            <a:r>
              <a:rPr lang="en-US" altLang="zh-CN"/>
              <a:t>TensorFlow</a:t>
            </a:r>
            <a:r>
              <a:rPr lang="zh-CN" altLang="en-US"/>
              <a:t>是一种基于图的计算框架，其中节点（</a:t>
            </a:r>
            <a:r>
              <a:rPr lang="en-US" altLang="zh-CN"/>
              <a:t>Nodes</a:t>
            </a:r>
            <a:r>
              <a:rPr lang="zh-CN" altLang="en-US"/>
              <a:t>）在图中表示数学操作，线（</a:t>
            </a:r>
            <a:r>
              <a:rPr lang="en-US" altLang="zh-CN"/>
              <a:t>Edges</a:t>
            </a:r>
            <a:r>
              <a:rPr lang="zh-CN" altLang="en-US"/>
              <a:t>）则表示在节点间相互联系的多维数据数组，即张量（</a:t>
            </a:r>
            <a:r>
              <a:rPr lang="en-US" altLang="zh-CN"/>
              <a:t>Tensor</a:t>
            </a:r>
            <a:r>
              <a:rPr lang="zh-CN" altLang="en-US"/>
              <a:t>），这种基于流的架构让</a:t>
            </a:r>
            <a:r>
              <a:rPr lang="en-US" altLang="zh-CN"/>
              <a:t>TensorFlow</a:t>
            </a:r>
            <a:r>
              <a:rPr lang="zh-CN" altLang="en-US"/>
              <a:t>具有非常高的灵活性，该灵活性也让</a:t>
            </a:r>
            <a:r>
              <a:rPr lang="en-US" altLang="zh-CN"/>
              <a:t>TensorFlow</a:t>
            </a:r>
            <a:r>
              <a:rPr lang="zh-CN" altLang="en-US"/>
              <a:t>框架可以在多个平台上进行计算，例如：台式计算机、服务器、移动设备等。</a:t>
            </a:r>
            <a:endParaRPr lang="zh-CN" altLang="en-US"/>
          </a:p>
          <a:p>
            <a:r>
              <a:rPr lang="zh-CN" altLang="en-US"/>
              <a:t> 备注：</a:t>
            </a:r>
            <a:r>
              <a:rPr lang="en-US" altLang="zh-CN"/>
              <a:t>TensorFlow</a:t>
            </a:r>
            <a:r>
              <a:rPr lang="zh-CN" altLang="en-US"/>
              <a:t>的开发过程中，重点在于构建执行流图。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TensorBoard</a:t>
            </a:r>
            <a:r>
              <a:rPr lang="zh-CN" altLang="en-US"/>
              <a:t>通过读取</a:t>
            </a:r>
            <a:r>
              <a:rPr lang="en-US" altLang="zh-CN"/>
              <a:t>TensorFlow</a:t>
            </a:r>
            <a:r>
              <a:rPr lang="zh-CN" altLang="en-US"/>
              <a:t>的事件文件来运行，</a:t>
            </a:r>
            <a:r>
              <a:rPr lang="en-US" altLang="zh-CN"/>
              <a:t>TensorFlow</a:t>
            </a:r>
            <a:r>
              <a:rPr lang="zh-CN" altLang="en-US"/>
              <a:t>的事件文件包括了在</a:t>
            </a:r>
            <a:r>
              <a:rPr lang="en-US" altLang="zh-CN"/>
              <a:t>TensorFlow</a:t>
            </a:r>
            <a:r>
              <a:rPr lang="zh-CN" altLang="en-US"/>
              <a:t>运行中涉及到的主要数据，比如：</a:t>
            </a:r>
            <a:r>
              <a:rPr lang="en-US" altLang="zh-CN"/>
              <a:t>scalar</a:t>
            </a:r>
            <a:r>
              <a:rPr lang="zh-CN" altLang="en-US"/>
              <a:t>、</a:t>
            </a:r>
            <a:r>
              <a:rPr lang="en-US" altLang="zh-CN"/>
              <a:t>image</a:t>
            </a:r>
            <a:r>
              <a:rPr lang="zh-CN" altLang="en-US"/>
              <a:t>、</a:t>
            </a:r>
            <a:r>
              <a:rPr lang="en-US" altLang="zh-CN"/>
              <a:t>audio</a:t>
            </a:r>
            <a:r>
              <a:rPr lang="zh-CN" altLang="en-US"/>
              <a:t>、</a:t>
            </a:r>
            <a:r>
              <a:rPr lang="en-US" altLang="zh-CN"/>
              <a:t>histogram</a:t>
            </a:r>
            <a:r>
              <a:rPr lang="zh-CN" altLang="en-US"/>
              <a:t>和</a:t>
            </a:r>
            <a:r>
              <a:rPr lang="en-US" altLang="zh-CN"/>
              <a:t>graph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 通过</a:t>
            </a:r>
            <a:r>
              <a:rPr lang="en-US" altLang="zh-CN"/>
              <a:t>tf.summary</a:t>
            </a:r>
            <a:r>
              <a:rPr lang="zh-CN" altLang="en-US"/>
              <a:t>相关</a:t>
            </a:r>
            <a:r>
              <a:rPr lang="en-US" altLang="zh-CN"/>
              <a:t>API</a:t>
            </a:r>
            <a:r>
              <a:rPr lang="zh-CN" altLang="en-US"/>
              <a:t>，将数据添加</a:t>
            </a:r>
            <a:r>
              <a:rPr lang="en-US" altLang="zh-CN"/>
              <a:t>summary</a:t>
            </a:r>
            <a:r>
              <a:rPr lang="zh-CN" altLang="en-US"/>
              <a:t>中，然后在</a:t>
            </a:r>
            <a:r>
              <a:rPr lang="en-US" altLang="zh-CN"/>
              <a:t>Session</a:t>
            </a:r>
            <a:r>
              <a:rPr lang="zh-CN" altLang="en-US"/>
              <a:t>中执行这些操作得到一个序列化</a:t>
            </a:r>
            <a:r>
              <a:rPr lang="en-US" altLang="zh-CN"/>
              <a:t>Summary protobuf</a:t>
            </a:r>
            <a:r>
              <a:rPr lang="zh-CN" altLang="en-US"/>
              <a:t>对象，然后使用</a:t>
            </a:r>
            <a:r>
              <a:rPr lang="en-US" altLang="zh-CN"/>
              <a:t>FileWriter</a:t>
            </a:r>
            <a:r>
              <a:rPr lang="zh-CN" altLang="en-US"/>
              <a:t>对象将汇总的序列数据写入到磁盘，然后使用</a:t>
            </a:r>
            <a:r>
              <a:rPr lang="en-US" altLang="zh-CN"/>
              <a:t>tensorboard</a:t>
            </a:r>
            <a:r>
              <a:rPr lang="zh-CN" altLang="en-US"/>
              <a:t>命令进行图标展示，默认访问端口是：</a:t>
            </a:r>
            <a:r>
              <a:rPr lang="en-US" altLang="zh-CN"/>
              <a:t>6006</a:t>
            </a:r>
            <a:endParaRPr lang="en-US" altLang="zh-CN"/>
          </a:p>
          <a:p>
            <a:r>
              <a:rPr lang="en-US" altLang="zh-CN"/>
              <a:t> TensorBoard</a:t>
            </a:r>
            <a:r>
              <a:rPr lang="zh-CN" altLang="en-US"/>
              <a:t>中支持结构视图和设备视图。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可视化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3"/>
          </p:nvPr>
        </p:nvGraphicFramePr>
        <p:xfrm>
          <a:off x="429260" y="909955"/>
          <a:ext cx="11178540" cy="228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89270"/>
                <a:gridCol w="558927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tf.summary.scalar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添加一个标量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tf.summary.audio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添加一个音频变量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tf.summary.image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添加一个图片变量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tf.summary.histogram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添加一个直方图变量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tf.summary.text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添加一个字符串类型的变量</a:t>
                      </a:r>
                      <a:r>
                        <a:rPr lang="en-US" altLang="zh-CN"/>
                        <a:t>(</a:t>
                      </a:r>
                      <a:r>
                        <a:rPr lang="zh-CN" altLang="en-US"/>
                        <a:t>一般很少用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可视化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rcRect l="23778" t="7089" b="9006"/>
          <a:stretch>
            <a:fillRect/>
          </a:stretch>
        </p:blipFill>
        <p:spPr>
          <a:xfrm>
            <a:off x="692785" y="3440430"/>
            <a:ext cx="2877820" cy="2691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rcRect l="24164" t="7873" r="19024"/>
          <a:stretch>
            <a:fillRect/>
          </a:stretch>
        </p:blipFill>
        <p:spPr>
          <a:xfrm>
            <a:off x="4636770" y="3440430"/>
            <a:ext cx="2915920" cy="2691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rcRect l="23307" t="8484" r="29631"/>
          <a:stretch>
            <a:fillRect/>
          </a:stretch>
        </p:blipFill>
        <p:spPr>
          <a:xfrm>
            <a:off x="8658860" y="3440430"/>
            <a:ext cx="2586355" cy="28632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946785"/>
            <a:ext cx="11178540" cy="5318760"/>
          </a:xfrm>
        </p:spPr>
        <p:txBody>
          <a:bodyPr/>
          <a:lstStyle/>
          <a:p>
            <a:r>
              <a:rPr lang="en-US" altLang="zh-CN" sz="2200"/>
              <a:t> TensorBoard</a:t>
            </a:r>
            <a:r>
              <a:rPr lang="zh-CN" altLang="en-US" sz="2200"/>
              <a:t>显示的时候，必须给定对应的数据聚合文件路径信息</a:t>
            </a:r>
            <a:r>
              <a:rPr lang="en-US" altLang="zh-CN" sz="2200"/>
              <a:t>(</a:t>
            </a:r>
            <a:r>
              <a:rPr lang="zh-CN" altLang="en-US" sz="2200"/>
              <a:t>参数：--logdir</a:t>
            </a:r>
            <a:r>
              <a:rPr lang="en-US" altLang="zh-CN" sz="2200"/>
              <a:t>)</a:t>
            </a:r>
            <a:r>
              <a:rPr lang="zh-CN" altLang="en-US" sz="2200"/>
              <a:t>。</a:t>
            </a:r>
            <a:endParaRPr lang="zh-CN" altLang="en-US" sz="2200"/>
          </a:p>
          <a:p>
            <a:endParaRPr lang="zh-CN" altLang="en-US" sz="2200"/>
          </a:p>
          <a:p>
            <a:r>
              <a:rPr lang="zh-CN" altLang="en-US" sz="2200"/>
              <a:t> 案例：编写一个累加器；定义一个变量</a:t>
            </a:r>
            <a:r>
              <a:rPr lang="en-US" altLang="zh-CN" sz="2200"/>
              <a:t>x(</a:t>
            </a:r>
            <a:r>
              <a:rPr lang="zh-CN" altLang="en-US" sz="2200"/>
              <a:t>初值随机给定</a:t>
            </a:r>
            <a:r>
              <a:rPr lang="en-US" altLang="zh-CN" sz="2200"/>
              <a:t>)</a:t>
            </a:r>
            <a:r>
              <a:rPr lang="zh-CN" altLang="en-US" sz="2200"/>
              <a:t>，定义一个占位符</a:t>
            </a:r>
            <a:r>
              <a:rPr lang="en-US" altLang="zh-CN" sz="2200"/>
              <a:t>y</a:t>
            </a:r>
            <a:r>
              <a:rPr lang="zh-CN" altLang="en-US" sz="2200"/>
              <a:t>，迭代</a:t>
            </a:r>
            <a:r>
              <a:rPr lang="en-US" altLang="zh-CN" sz="2200"/>
              <a:t>4</a:t>
            </a:r>
            <a:r>
              <a:rPr lang="zh-CN" altLang="en-US" sz="2200"/>
              <a:t>次，每个迭代返回</a:t>
            </a:r>
            <a:r>
              <a:rPr lang="en-US" altLang="zh-CN" sz="2200"/>
              <a:t>x*y</a:t>
            </a:r>
            <a:r>
              <a:rPr lang="zh-CN" altLang="en-US" sz="2200"/>
              <a:t>的值，并且在计算</a:t>
            </a:r>
            <a:r>
              <a:rPr lang="en-US" altLang="zh-CN" sz="2200"/>
              <a:t>x*y</a:t>
            </a:r>
            <a:r>
              <a:rPr lang="zh-CN" altLang="en-US" sz="2200"/>
              <a:t>乘积前，先对</a:t>
            </a:r>
            <a:r>
              <a:rPr lang="en-US" altLang="zh-CN" sz="2200"/>
              <a:t>x</a:t>
            </a:r>
            <a:r>
              <a:rPr lang="zh-CN" altLang="en-US" sz="2200"/>
              <a:t>进行累加操作。并且将这个程序信息输出到文件以</a:t>
            </a:r>
            <a:r>
              <a:rPr lang="en-US" altLang="zh-CN" sz="2200"/>
              <a:t>TensorBoard</a:t>
            </a:r>
            <a:r>
              <a:rPr lang="zh-CN" altLang="en-US" sz="2200"/>
              <a:t>展示。</a:t>
            </a:r>
            <a:endParaRPr lang="zh-CN" altLang="en-US" sz="22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可视化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5825" y="1520190"/>
            <a:ext cx="10419080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 l="2915"/>
          <a:stretch>
            <a:fillRect/>
          </a:stretch>
        </p:blipFill>
        <p:spPr>
          <a:xfrm>
            <a:off x="2375535" y="3880485"/>
            <a:ext cx="3324860" cy="2557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4900" y="3808095"/>
            <a:ext cx="3602990" cy="27019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TensorFlow</a:t>
            </a:r>
            <a:r>
              <a:rPr lang="zh-CN" altLang="en-US"/>
              <a:t>可视化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77"/>
          <a:stretch>
            <a:fillRect/>
          </a:stretch>
        </p:blipFill>
        <p:spPr>
          <a:xfrm>
            <a:off x="499110" y="1063625"/>
            <a:ext cx="7385050" cy="4237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7540" y="3070860"/>
            <a:ext cx="3104515" cy="32378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提供了三种方式来读取数据：</a:t>
            </a:r>
            <a:endParaRPr lang="zh-CN" altLang="en-US"/>
          </a:p>
          <a:p>
            <a:pPr lvl="1"/>
            <a:r>
              <a:rPr lang="zh-CN" altLang="en-US"/>
              <a:t> 供给数据</a:t>
            </a:r>
            <a:r>
              <a:rPr lang="en-US" altLang="zh-CN"/>
              <a:t>(Feeding)</a:t>
            </a:r>
            <a:r>
              <a:rPr lang="zh-CN" altLang="en-US"/>
              <a:t>：在</a:t>
            </a:r>
            <a:r>
              <a:rPr lang="en-US" altLang="zh-CN"/>
              <a:t>TensorFlow</a:t>
            </a:r>
            <a:r>
              <a:rPr lang="zh-CN" altLang="en-US"/>
              <a:t>程序运行的每一步，让</a:t>
            </a:r>
            <a:r>
              <a:rPr lang="en-US" altLang="zh-CN"/>
              <a:t>Python</a:t>
            </a:r>
            <a:r>
              <a:rPr lang="zh-CN" altLang="en-US"/>
              <a:t>代码来供给数据</a:t>
            </a:r>
            <a:endParaRPr lang="zh-CN" altLang="en-US"/>
          </a:p>
          <a:p>
            <a:pPr lvl="1"/>
            <a:r>
              <a:rPr lang="zh-CN" altLang="en-US"/>
              <a:t> 从文件读取数据</a:t>
            </a:r>
            <a:r>
              <a:rPr lang="en-US" altLang="zh-CN"/>
              <a:t>(</a:t>
            </a:r>
            <a:r>
              <a:rPr lang="zh-CN" altLang="en-US"/>
              <a:t>深度学习中主要应用</a:t>
            </a:r>
            <a:r>
              <a:rPr lang="en-US" altLang="zh-CN"/>
              <a:t>)</a:t>
            </a:r>
            <a:r>
              <a:rPr lang="zh-CN" altLang="en-US"/>
              <a:t>：在</a:t>
            </a:r>
            <a:r>
              <a:rPr lang="en-US" altLang="zh-CN"/>
              <a:t>TensorFlow</a:t>
            </a:r>
            <a:r>
              <a:rPr lang="zh-CN" altLang="en-US"/>
              <a:t>图的起始，让一个输入管线从文件中读取数据</a:t>
            </a:r>
            <a:endParaRPr lang="zh-CN" altLang="en-US"/>
          </a:p>
          <a:p>
            <a:pPr lvl="1"/>
            <a:r>
              <a:rPr lang="zh-CN" altLang="en-US"/>
              <a:t> 预加载数据：在</a:t>
            </a:r>
            <a:r>
              <a:rPr lang="en-US" altLang="zh-CN"/>
              <a:t>TensorFlow</a:t>
            </a:r>
            <a:r>
              <a:rPr lang="zh-CN" altLang="en-US"/>
              <a:t>图中定义常量或变量来保存所有数据</a:t>
            </a:r>
            <a:r>
              <a:rPr lang="en-US" altLang="zh-CN"/>
              <a:t>(</a:t>
            </a:r>
            <a:r>
              <a:rPr lang="zh-CN" altLang="en-US"/>
              <a:t>仅适合小规模数据集的情况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数据读取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357630"/>
            <a:ext cx="11178540" cy="4907915"/>
          </a:xfrm>
        </p:spPr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使用</a:t>
            </a:r>
            <a:r>
              <a:rPr lang="en-US" altLang="zh-CN"/>
              <a:t>tf.train.Saver</a:t>
            </a:r>
            <a:r>
              <a:rPr lang="zh-CN" altLang="en-US"/>
              <a:t>类实现模型的保存和提取。</a:t>
            </a:r>
            <a:r>
              <a:rPr lang="en-US" altLang="zh-CN"/>
              <a:t>Saver</a:t>
            </a:r>
            <a:r>
              <a:rPr lang="zh-CN" altLang="en-US"/>
              <a:t>对象的</a:t>
            </a:r>
            <a:r>
              <a:rPr lang="en-US" altLang="zh-CN"/>
              <a:t>saver</a:t>
            </a:r>
            <a:r>
              <a:rPr lang="zh-CN" altLang="en-US"/>
              <a:t>方法将</a:t>
            </a:r>
            <a:r>
              <a:rPr lang="en-US" altLang="zh-CN"/>
              <a:t>TensorFlow</a:t>
            </a:r>
            <a:r>
              <a:rPr lang="zh-CN" altLang="en-US"/>
              <a:t>模型保存到指定路径中。</a:t>
            </a:r>
            <a:endParaRPr lang="zh-CN" altLang="en-US"/>
          </a:p>
          <a:p>
            <a:r>
              <a:rPr lang="zh-CN" altLang="en-US"/>
              <a:t> 通过</a:t>
            </a:r>
            <a:r>
              <a:rPr lang="en-US" altLang="zh-CN"/>
              <a:t>Saver</a:t>
            </a:r>
            <a:r>
              <a:rPr lang="zh-CN" altLang="en-US"/>
              <a:t>对象的</a:t>
            </a:r>
            <a:r>
              <a:rPr lang="en-US" altLang="zh-CN"/>
              <a:t>restore</a:t>
            </a:r>
            <a:r>
              <a:rPr lang="zh-CN" altLang="en-US"/>
              <a:t>方法可以加载模型，并通过保存好的模型变量相关值重新加载完全加载进来。</a:t>
            </a:r>
            <a:endParaRPr lang="zh-CN" altLang="en-US"/>
          </a:p>
          <a:p>
            <a:r>
              <a:rPr lang="zh-CN" altLang="en-US"/>
              <a:t> 如果不希望重复定义计算图上的运算，可以直接加载已经持久化的图，通过</a:t>
            </a:r>
            <a:r>
              <a:rPr lang="en-US" altLang="zh-CN"/>
              <a:t>tf.train.import_meta_graph</a:t>
            </a:r>
            <a:r>
              <a:rPr lang="zh-CN" altLang="en-US"/>
              <a:t>方法直接加载</a:t>
            </a:r>
            <a:endParaRPr lang="zh-CN" altLang="en-US"/>
          </a:p>
          <a:p>
            <a:r>
              <a:rPr lang="zh-CN" altLang="en-US"/>
              <a:t> 备注：在加载的时候，可以在</a:t>
            </a:r>
            <a:r>
              <a:rPr lang="en-US" altLang="zh-CN"/>
              <a:t>Saver</a:t>
            </a:r>
            <a:r>
              <a:rPr lang="zh-CN" altLang="en-US"/>
              <a:t>对象构建的时候，明确给定变量名之间的映射关系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模型保存、提取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案例：分别实现模型的保存、提取操作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模型保存、提取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3580" y="2228850"/>
            <a:ext cx="3218815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895" y="2113280"/>
            <a:ext cx="4456430" cy="3034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3400" y="3228340"/>
            <a:ext cx="4918710" cy="326199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4730"/>
            <a:ext cx="11178540" cy="52508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 </a:t>
            </a:r>
            <a:r>
              <a:rPr lang="zh-CN" altLang="en-US"/>
              <a:t>使用单台机器或者单个</a:t>
            </a:r>
            <a:r>
              <a:rPr lang="en-US" altLang="zh-CN"/>
              <a:t>GPU/CPU</a:t>
            </a:r>
            <a:r>
              <a:rPr lang="zh-CN" altLang="en-US"/>
              <a:t>来进行模型训练，训练速度会受资源的影响，因为毕竟单个的设备的计算能力和存储能力具有一定的上限的，针对这个问题，</a:t>
            </a:r>
            <a:r>
              <a:rPr lang="en-US" altLang="zh-CN"/>
              <a:t>TensorFlow</a:t>
            </a:r>
            <a:r>
              <a:rPr lang="zh-CN" altLang="en-US"/>
              <a:t>支持分布式模型运算，支持多机器、多</a:t>
            </a:r>
            <a:r>
              <a:rPr lang="en-US" altLang="zh-CN"/>
              <a:t>GPU</a:t>
            </a:r>
            <a:r>
              <a:rPr lang="zh-CN" altLang="en-US"/>
              <a:t>、多</a:t>
            </a:r>
            <a:r>
              <a:rPr lang="en-US" altLang="zh-CN"/>
              <a:t>CPU</a:t>
            </a:r>
            <a:r>
              <a:rPr lang="zh-CN" altLang="en-US"/>
              <a:t>各种模型的组合运行方案的设计。</a:t>
            </a:r>
            <a:r>
              <a:rPr lang="en-US" altLang="zh-CN"/>
              <a:t>(</a:t>
            </a:r>
            <a:r>
              <a:rPr lang="zh-CN" altLang="en-US"/>
              <a:t>默认情况下，</a:t>
            </a:r>
            <a:r>
              <a:rPr lang="en-US" altLang="zh-CN"/>
              <a:t>TensorFlow</a:t>
            </a:r>
            <a:r>
              <a:rPr lang="zh-CN" altLang="en-US"/>
              <a:t>程序会将程序运行在第一个</a:t>
            </a:r>
            <a:r>
              <a:rPr lang="en-US" altLang="zh-CN"/>
              <a:t>GPU</a:t>
            </a:r>
            <a:r>
              <a:rPr lang="zh-CN" altLang="en-US"/>
              <a:t>上</a:t>
            </a:r>
            <a:r>
              <a:rPr lang="en-US" altLang="zh-CN"/>
              <a:t>&lt;</a:t>
            </a:r>
            <a:r>
              <a:rPr lang="zh-CN" altLang="en-US"/>
              <a:t>如果有</a:t>
            </a:r>
            <a:r>
              <a:rPr lang="en-US" altLang="zh-CN"/>
              <a:t>GPU</a:t>
            </a:r>
            <a:r>
              <a:rPr lang="zh-CN" altLang="en-US"/>
              <a:t>，并且安装的</a:t>
            </a:r>
            <a:r>
              <a:rPr lang="en-US" altLang="zh-CN"/>
              <a:t>TensorFlow</a:t>
            </a:r>
            <a:r>
              <a:rPr lang="zh-CN" altLang="en-US"/>
              <a:t>支持</a:t>
            </a:r>
            <a:r>
              <a:rPr lang="en-US" altLang="zh-CN"/>
              <a:t>GPU</a:t>
            </a:r>
            <a:r>
              <a:rPr lang="zh-CN" altLang="en-US"/>
              <a:t>运行</a:t>
            </a:r>
            <a:r>
              <a:rPr lang="en-US" altLang="zh-CN"/>
              <a:t>&gt;)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TensorFlow</a:t>
            </a:r>
            <a:r>
              <a:rPr lang="zh-CN" altLang="en-US"/>
              <a:t>的分布式支持单机多</a:t>
            </a:r>
            <a:r>
              <a:rPr lang="en-US" altLang="zh-CN"/>
              <a:t>GPU</a:t>
            </a:r>
            <a:r>
              <a:rPr lang="zh-CN" altLang="en-US"/>
              <a:t>、单机</a:t>
            </a:r>
            <a:r>
              <a:rPr lang="en-US" altLang="zh-CN"/>
              <a:t>GPU+CPU</a:t>
            </a:r>
            <a:r>
              <a:rPr lang="zh-CN" altLang="en-US"/>
              <a:t>、多机</a:t>
            </a:r>
            <a:r>
              <a:rPr lang="en-US" altLang="zh-CN"/>
              <a:t>GPU</a:t>
            </a:r>
            <a:r>
              <a:rPr lang="zh-CN" altLang="en-US"/>
              <a:t>等结构，不过所有结构的构建方式基本类似。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除了</a:t>
            </a:r>
            <a:r>
              <a:rPr lang="en-US" altLang="zh-CN"/>
              <a:t>TensorFlow</a:t>
            </a:r>
            <a:r>
              <a:rPr lang="zh-CN" altLang="en-US"/>
              <a:t>外，</a:t>
            </a:r>
            <a:r>
              <a:rPr lang="en-US" altLang="zh-CN"/>
              <a:t>Caffe</a:t>
            </a:r>
            <a:r>
              <a:rPr lang="zh-CN" altLang="en-US"/>
              <a:t>、</a:t>
            </a:r>
            <a:r>
              <a:rPr lang="en-US" altLang="zh-CN"/>
              <a:t>DeepLearning4j</a:t>
            </a:r>
            <a:r>
              <a:rPr lang="zh-CN" altLang="en-US"/>
              <a:t>等也支持分布式训练，并且其中</a:t>
            </a:r>
            <a:r>
              <a:rPr lang="en-US" altLang="zh-CN"/>
              <a:t>DeepLearning4j</a:t>
            </a:r>
            <a:r>
              <a:rPr lang="zh-CN" altLang="en-US"/>
              <a:t>的分布式效果相对比较成熟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分布式训练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6730365" cy="4973320"/>
          </a:xfrm>
        </p:spPr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中的集群</a:t>
            </a:r>
            <a:r>
              <a:rPr lang="en-US" altLang="zh-CN"/>
              <a:t>(Cluster)</a:t>
            </a:r>
            <a:r>
              <a:rPr lang="zh-CN" altLang="en-US"/>
              <a:t>指的是一系列能够对</a:t>
            </a:r>
            <a:r>
              <a:rPr lang="en-US" altLang="zh-CN"/>
              <a:t>TensorFlow</a:t>
            </a:r>
            <a:r>
              <a:rPr lang="zh-CN" altLang="en-US"/>
              <a:t>中的图</a:t>
            </a:r>
            <a:r>
              <a:rPr lang="en-US" altLang="zh-CN"/>
              <a:t>(graph)</a:t>
            </a:r>
            <a:r>
              <a:rPr lang="zh-CN" altLang="en-US"/>
              <a:t>进行分布式计算的任务</a:t>
            </a:r>
            <a:r>
              <a:rPr lang="en-US" altLang="zh-CN"/>
              <a:t>(task)</a:t>
            </a:r>
            <a:r>
              <a:rPr lang="zh-CN" altLang="en-US"/>
              <a:t>。每个任务是同服务</a:t>
            </a:r>
            <a:r>
              <a:rPr lang="en-US" altLang="zh-CN"/>
              <a:t>(server)</a:t>
            </a:r>
            <a:r>
              <a:rPr lang="zh-CN" altLang="en-US"/>
              <a:t>相关联的。</a:t>
            </a:r>
            <a:r>
              <a:rPr lang="en-US" altLang="zh-CN"/>
              <a:t>TensorFlow</a:t>
            </a:r>
            <a:r>
              <a:rPr lang="zh-CN" altLang="en-US"/>
              <a:t>中的服务会包含一个用于创建</a:t>
            </a:r>
            <a:r>
              <a:rPr lang="en-US" altLang="zh-CN"/>
              <a:t>session</a:t>
            </a:r>
            <a:r>
              <a:rPr lang="zh-CN" altLang="en-US"/>
              <a:t>的主节点和至少一个用于图运算的工作节点。另外在</a:t>
            </a:r>
            <a:r>
              <a:rPr lang="en-US" altLang="zh-CN"/>
              <a:t>TensorFlow</a:t>
            </a:r>
            <a:r>
              <a:rPr lang="zh-CN" altLang="en-US"/>
              <a:t>中，一个集群可以被拆分为一个或者多个作业</a:t>
            </a:r>
            <a:r>
              <a:rPr lang="en-US" altLang="zh-CN"/>
              <a:t>(job)</a:t>
            </a:r>
            <a:r>
              <a:rPr lang="zh-CN" altLang="en-US"/>
              <a:t>，每个作业可以包含至少一个任务。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分布式训练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56450" y="807085"/>
            <a:ext cx="492379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TensorFlow</a:t>
            </a:r>
            <a:r>
              <a:rPr lang="zh-CN" altLang="en-US"/>
              <a:t>分布式集群的构建主要通过代码实现，主要步骤如下：</a:t>
            </a:r>
            <a:endParaRPr lang="zh-CN" altLang="en-US"/>
          </a:p>
          <a:p>
            <a:pPr lvl="1"/>
            <a:r>
              <a:rPr lang="zh-CN" altLang="en-US"/>
              <a:t> 创建集群</a:t>
            </a:r>
            <a:r>
              <a:rPr lang="en-US" altLang="zh-CN"/>
              <a:t>(Cluster)</a:t>
            </a:r>
            <a:endParaRPr lang="en-US" altLang="zh-CN"/>
          </a:p>
          <a:p>
            <a:pPr lvl="2"/>
            <a:r>
              <a:rPr lang="en-US" altLang="zh-CN" sz="2000"/>
              <a:t> </a:t>
            </a:r>
            <a:r>
              <a:rPr lang="zh-CN" altLang="en-US" sz="2000"/>
              <a:t>创建一个</a:t>
            </a:r>
            <a:r>
              <a:rPr lang="en-US" altLang="zh-CN" sz="2000"/>
              <a:t>tf.train.ClusterSpec</a:t>
            </a:r>
            <a:r>
              <a:rPr lang="zh-CN" altLang="en-US" sz="2000"/>
              <a:t>用于对集群中的所有任务进行描述，该描述内容对于所有内容应该是相同的。</a:t>
            </a:r>
            <a:endParaRPr lang="zh-CN" altLang="en-US" sz="2000"/>
          </a:p>
          <a:p>
            <a:pPr lvl="2"/>
            <a:r>
              <a:rPr lang="zh-CN" altLang="en-US" sz="2000"/>
              <a:t> 创建</a:t>
            </a:r>
            <a:r>
              <a:rPr lang="en-US" altLang="zh-CN" sz="2000"/>
              <a:t>tf.train.Server</a:t>
            </a:r>
            <a:r>
              <a:rPr lang="zh-CN" altLang="en-US" sz="2000"/>
              <a:t>并将</a:t>
            </a:r>
            <a:r>
              <a:rPr lang="en-US" altLang="zh-CN" sz="2000"/>
              <a:t>tf.train.ClusterSpec</a:t>
            </a:r>
            <a:r>
              <a:rPr lang="zh-CN" altLang="en-US" sz="2000"/>
              <a:t>中参数传入构造函数，</a:t>
            </a:r>
            <a:endParaRPr lang="zh-CN" altLang="en-US" sz="2000"/>
          </a:p>
          <a:p>
            <a:pPr lvl="1"/>
            <a:r>
              <a:rPr lang="en-US" altLang="zh-CN"/>
              <a:t> </a:t>
            </a:r>
            <a:r>
              <a:rPr lang="zh-CN" altLang="en-US"/>
              <a:t>使用</a:t>
            </a:r>
            <a:r>
              <a:rPr lang="en-US" altLang="zh-CN"/>
              <a:t>tf.device API</a:t>
            </a:r>
            <a:r>
              <a:rPr lang="zh-CN" altLang="en-US"/>
              <a:t>指定运算的设备，构建计算图，最后提交运算</a:t>
            </a:r>
            <a:endParaRPr lang="zh-CN" altLang="en-US"/>
          </a:p>
          <a:p>
            <a:pPr lvl="1"/>
            <a:r>
              <a:rPr lang="zh-CN" altLang="en-US"/>
              <a:t> 备注：</a:t>
            </a:r>
            <a:r>
              <a:rPr lang="en-US" altLang="zh-CN"/>
              <a:t>TensorFlow</a:t>
            </a:r>
            <a:r>
              <a:rPr lang="zh-CN" altLang="en-US"/>
              <a:t>负责内部作业之间的数据传输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分布式训练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92225"/>
            <a:ext cx="8065135" cy="497332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数据流图使用节点（</a:t>
            </a:r>
            <a:r>
              <a:rPr lang="en-US" altLang="zh-CN"/>
              <a:t>Node</a:t>
            </a:r>
            <a:r>
              <a:rPr lang="zh-CN" altLang="en-US"/>
              <a:t>）和线（</a:t>
            </a:r>
            <a:r>
              <a:rPr lang="en-US" altLang="zh-CN"/>
              <a:t>Edges</a:t>
            </a:r>
            <a:r>
              <a:rPr lang="zh-CN" altLang="en-US"/>
              <a:t>）的有向图描述数学计算；节点一般用来表示施加的数学操作，也可以表示数据输入</a:t>
            </a:r>
            <a:r>
              <a:rPr lang="en-US" altLang="zh-CN"/>
              <a:t>(feed in)</a:t>
            </a:r>
            <a:r>
              <a:rPr lang="zh-CN" altLang="en-US"/>
              <a:t>的起点和输出</a:t>
            </a:r>
            <a:r>
              <a:rPr lang="en-US" altLang="zh-CN"/>
              <a:t>(push out)</a:t>
            </a:r>
            <a:r>
              <a:rPr lang="zh-CN" altLang="en-US"/>
              <a:t>的终点，或者是读取</a:t>
            </a:r>
            <a:r>
              <a:rPr lang="en-US" altLang="zh-CN"/>
              <a:t>/</a:t>
            </a:r>
            <a:r>
              <a:rPr lang="zh-CN" altLang="en-US"/>
              <a:t>写入持久变量</a:t>
            </a:r>
            <a:r>
              <a:rPr lang="en-US" altLang="zh-CN"/>
              <a:t>(persistent variable)</a:t>
            </a:r>
            <a:r>
              <a:rPr lang="zh-CN" altLang="en-US"/>
              <a:t>的终点。线表示的是节点之间的输入</a:t>
            </a:r>
            <a:r>
              <a:rPr lang="en-US" altLang="zh-CN"/>
              <a:t>/</a:t>
            </a:r>
            <a:r>
              <a:rPr lang="zh-CN" altLang="en-US"/>
              <a:t>输出关系，这些线可以输运</a:t>
            </a:r>
            <a:r>
              <a:rPr lang="en-US" altLang="zh-CN"/>
              <a:t>“size</a:t>
            </a:r>
            <a:r>
              <a:rPr lang="zh-CN" altLang="en-US"/>
              <a:t>可动态调整</a:t>
            </a:r>
            <a:r>
              <a:rPr lang="en-US" altLang="zh-CN"/>
              <a:t>”</a:t>
            </a:r>
            <a:r>
              <a:rPr lang="zh-CN" altLang="en-US"/>
              <a:t>的多维数组，即张量</a:t>
            </a:r>
            <a:r>
              <a:rPr lang="en-US" altLang="zh-CN"/>
              <a:t>(Tensor)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 一旦输入端的所有张量准备好，节点将被分配到各种计算设备完成异步并行地执行运算。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Data Flow Graphs?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598535" y="795655"/>
            <a:ext cx="315087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编写一个</a:t>
            </a:r>
            <a:r>
              <a:rPr lang="en-US" altLang="zh-CN"/>
              <a:t>TensorFlow</a:t>
            </a:r>
            <a:r>
              <a:rPr lang="zh-CN" altLang="en-US"/>
              <a:t>分布式案例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分布式训练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8290" y="2145030"/>
            <a:ext cx="9276080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035" y="3679825"/>
            <a:ext cx="1100010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</a:t>
            </a:r>
            <a:r>
              <a:rPr lang="zh-CN" altLang="en-US" dirty="0">
                <a:sym typeface="+mn-ea"/>
              </a:rPr>
              <a:t>回顾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743200" imgH="5181600" progId="">
                  <p:embed/>
                </p:oleObj>
              </mc:Choice>
              <mc:Fallback>
                <p:oleObj name="" r:id="rId1" imgW="2743200" imgH="5181600" progId="">
                  <p:embed/>
                  <p:pic>
                    <p:nvPicPr>
                      <p:cNvPr id="0" name="图片 8194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7565" y="2588895"/>
            <a:ext cx="4343400" cy="337439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505460" y="1115060"/>
            <a:ext cx="4307840" cy="8248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Logistic/sigmoid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函数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/>
          <p:nvPr/>
        </p:nvGraphicFramePr>
        <p:xfrm>
          <a:off x="4331335" y="1115060"/>
          <a:ext cx="347091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37490400" imgH="9753600" progId="">
                  <p:embed/>
                </p:oleObj>
              </mc:Choice>
              <mc:Fallback>
                <p:oleObj name="" r:id="rId4" imgW="37490400" imgH="9753600" progId="">
                  <p:embed/>
                  <p:pic>
                    <p:nvPicPr>
                      <p:cNvPr id="0" name="图片 5120" descr="image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31335" y="1115060"/>
                        <a:ext cx="3470910" cy="8013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/>
          <p:nvPr/>
        </p:nvGraphicFramePr>
        <p:xfrm>
          <a:off x="929323" y="2058670"/>
          <a:ext cx="3763645" cy="8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6" imgW="40233600" imgH="9448800" progId="">
                  <p:embed/>
                </p:oleObj>
              </mc:Choice>
              <mc:Fallback>
                <p:oleObj name="" r:id="rId6" imgW="40233600" imgH="9448800" progId="">
                  <p:embed/>
                  <p:pic>
                    <p:nvPicPr>
                      <p:cNvPr id="0" name="图片 5121" descr="image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9323" y="2058670"/>
                        <a:ext cx="3763645" cy="8839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626110" y="3321050"/>
            <a:ext cx="5793740" cy="3102610"/>
            <a:chOff x="1745" y="4574"/>
            <a:chExt cx="9124" cy="4886"/>
          </a:xfrm>
        </p:grpSpPr>
        <p:graphicFrame>
          <p:nvGraphicFramePr>
            <p:cNvPr id="10" name="对象 9">
              <a:hlinkClick r:id="" action="ppaction://ole?verb=0"/>
            </p:cNvPr>
            <p:cNvGraphicFramePr/>
            <p:nvPr/>
          </p:nvGraphicFramePr>
          <p:xfrm>
            <a:off x="1745" y="4574"/>
            <a:ext cx="5835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" r:id="rId8" imgW="42672000" imgH="12801600" progId="">
                    <p:embed/>
                  </p:oleObj>
                </mc:Choice>
                <mc:Fallback>
                  <p:oleObj name="" r:id="rId8" imgW="42672000" imgH="12801600" progId="">
                    <p:embed/>
                    <p:pic>
                      <p:nvPicPr>
                        <p:cNvPr id="0" name="图片 5122" descr="image7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745" y="4574"/>
                          <a:ext cx="5835" cy="165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hlinkClick r:id="" action="ppaction://ole?verb=0"/>
            </p:cNvPr>
            <p:cNvGraphicFramePr/>
            <p:nvPr/>
          </p:nvGraphicFramePr>
          <p:xfrm>
            <a:off x="2737" y="6587"/>
            <a:ext cx="8133" cy="1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" r:id="rId10" imgW="56997600" imgH="10668000" progId="">
                    <p:embed/>
                  </p:oleObj>
                </mc:Choice>
                <mc:Fallback>
                  <p:oleObj name="" r:id="rId10" imgW="56997600" imgH="10668000" progId="">
                    <p:embed/>
                    <p:pic>
                      <p:nvPicPr>
                        <p:cNvPr id="0" name="图片 5123" descr="image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737" y="6587"/>
                          <a:ext cx="8133" cy="164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hlinkClick r:id="" action="ppaction://ole?verb=0"/>
            </p:cNvPr>
            <p:cNvGraphicFramePr/>
            <p:nvPr/>
          </p:nvGraphicFramePr>
          <p:xfrm>
            <a:off x="2737" y="8590"/>
            <a:ext cx="4145" cy="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" r:id="rId12" imgW="24688800" imgH="5181600" progId="">
                    <p:embed/>
                  </p:oleObj>
                </mc:Choice>
                <mc:Fallback>
                  <p:oleObj name="" r:id="rId12" imgW="24688800" imgH="5181600" progId="">
                    <p:embed/>
                    <p:pic>
                      <p:nvPicPr>
                        <p:cNvPr id="0" name="图片 5124" descr="image7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737" y="8590"/>
                          <a:ext cx="4145" cy="87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</a:t>
            </a:r>
            <a:r>
              <a:rPr lang="zh-CN" altLang="en-US" dirty="0">
                <a:sym typeface="+mn-ea"/>
              </a:rPr>
              <a:t>回顾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743200" imgH="5181600" progId="">
                  <p:embed/>
                </p:oleObj>
              </mc:Choice>
              <mc:Fallback>
                <p:oleObj name="" r:id="rId1" imgW="2743200" imgH="5181600" progId="">
                  <p:embed/>
                  <p:pic>
                    <p:nvPicPr>
                      <p:cNvPr id="0" name="图片 8194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505460" y="1014730"/>
            <a:ext cx="1527175" cy="8248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sz="2400">
                <a:solidFill>
                  <a:schemeClr val="tx1"/>
                </a:solidFill>
                <a:sym typeface="+mn-ea"/>
              </a:rPr>
              <a:t>假设：</a:t>
            </a:r>
            <a:endParaRPr lang="zh-CN" sz="24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1793875" y="1127125"/>
          <a:ext cx="3843655" cy="1172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35966400" imgH="10972800" progId="">
                  <p:embed/>
                </p:oleObj>
              </mc:Choice>
              <mc:Fallback>
                <p:oleObj name="" r:id="rId3" imgW="35966400" imgH="10972800" progId="">
                  <p:embed/>
                  <p:pic>
                    <p:nvPicPr>
                      <p:cNvPr id="0" name="图片 6144" descr="image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75" y="1127125"/>
                        <a:ext cx="3843655" cy="11728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/>
          <p:nvPr/>
        </p:nvGraphicFramePr>
        <p:xfrm>
          <a:off x="1793875" y="2453005"/>
          <a:ext cx="6640195" cy="71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49072800" imgH="6096000" progId="">
                  <p:embed/>
                </p:oleObj>
              </mc:Choice>
              <mc:Fallback>
                <p:oleObj name="" r:id="rId5" imgW="49072800" imgH="6096000" progId="">
                  <p:embed/>
                  <p:pic>
                    <p:nvPicPr>
                      <p:cNvPr id="0" name="图片 6145" descr="image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3875" y="2453005"/>
                        <a:ext cx="6640195" cy="71501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493395" y="3321050"/>
            <a:ext cx="8926195" cy="2049780"/>
            <a:chOff x="796" y="5570"/>
            <a:chExt cx="14057" cy="3228"/>
          </a:xfrm>
        </p:grpSpPr>
        <p:sp>
          <p:nvSpPr>
            <p:cNvPr id="17" name="内容占位符 6"/>
            <p:cNvSpPr>
              <a:spLocks noGrp="1"/>
            </p:cNvSpPr>
            <p:nvPr/>
          </p:nvSpPr>
          <p:spPr>
            <a:xfrm>
              <a:off x="796" y="5570"/>
              <a:ext cx="2935" cy="12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3200"/>
                </a:lnSpc>
                <a:spcBef>
                  <a:spcPts val="1000"/>
                </a:spcBef>
                <a:buSzPct val="80000"/>
                <a:buFontTx/>
                <a:buBlip>
                  <a:blip r:embed="rId7"/>
                </a:buBlip>
                <a:defRPr sz="28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SzPct val="100000"/>
                <a:buFontTx/>
                <a:buBlip>
                  <a:blip r:embed="rId8"/>
                </a:buBlip>
                <a:defRPr sz="24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Clr>
                  <a:schemeClr val="tx2"/>
                </a:buClr>
                <a:buSzPct val="85000"/>
                <a:buFontTx/>
                <a:buBlip>
                  <a:blip r:embed="rId9"/>
                </a:buBlip>
                <a:defRPr sz="20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2400">
                  <a:solidFill>
                    <a:schemeClr val="tx1"/>
                  </a:solidFill>
                  <a:sym typeface="+mn-ea"/>
                </a:rPr>
                <a:t>似然函数：</a:t>
              </a:r>
              <a:endParaRPr lang="zh-CN" sz="2400">
                <a:solidFill>
                  <a:schemeClr val="tx1"/>
                </a:solidFill>
                <a:sym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731" y="5570"/>
              <a:ext cx="11122" cy="3229"/>
              <a:chOff x="3731" y="5570"/>
              <a:chExt cx="11122" cy="3229"/>
            </a:xfrm>
          </p:grpSpPr>
          <p:graphicFrame>
            <p:nvGraphicFramePr>
              <p:cNvPr id="18" name="对象 17">
                <a:hlinkClick r:id="" action="ppaction://ole?verb=0"/>
              </p:cNvPr>
              <p:cNvGraphicFramePr/>
              <p:nvPr/>
            </p:nvGraphicFramePr>
            <p:xfrm>
              <a:off x="3731" y="5570"/>
              <a:ext cx="7709" cy="16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2" name="" r:id="rId10" imgW="53949600" imgH="10363200" progId="">
                      <p:embed/>
                    </p:oleObj>
                  </mc:Choice>
                  <mc:Fallback>
                    <p:oleObj name="" r:id="rId10" imgW="53949600" imgH="10363200" progId="">
                      <p:embed/>
                      <p:pic>
                        <p:nvPicPr>
                          <p:cNvPr id="0" name="图片 6146" descr="image79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3731" y="5570"/>
                            <a:ext cx="7709" cy="161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对象 18">
                <a:hlinkClick r:id="" action="ppaction://ole?verb=0"/>
              </p:cNvPr>
              <p:cNvGraphicFramePr/>
              <p:nvPr/>
            </p:nvGraphicFramePr>
            <p:xfrm>
              <a:off x="4657" y="7185"/>
              <a:ext cx="10197" cy="16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" name="" r:id="rId12" imgW="47244000" imgH="10363200" progId="">
                      <p:embed/>
                    </p:oleObj>
                  </mc:Choice>
                  <mc:Fallback>
                    <p:oleObj name="" r:id="rId12" imgW="47244000" imgH="10363200" progId="">
                      <p:embed/>
                      <p:pic>
                        <p:nvPicPr>
                          <p:cNvPr id="0" name="图片 6147" descr="image80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657" y="7185"/>
                            <a:ext cx="10197" cy="161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4" name="组合 23"/>
          <p:cNvGrpSpPr/>
          <p:nvPr/>
        </p:nvGrpSpPr>
        <p:grpSpPr>
          <a:xfrm>
            <a:off x="505460" y="5487035"/>
            <a:ext cx="10596245" cy="1010920"/>
            <a:chOff x="796" y="8641"/>
            <a:chExt cx="16687" cy="1592"/>
          </a:xfrm>
        </p:grpSpPr>
        <p:sp>
          <p:nvSpPr>
            <p:cNvPr id="22" name="内容占位符 6"/>
            <p:cNvSpPr>
              <a:spLocks noGrp="1"/>
            </p:cNvSpPr>
            <p:nvPr/>
          </p:nvSpPr>
          <p:spPr>
            <a:xfrm>
              <a:off x="796" y="8788"/>
              <a:ext cx="3699" cy="12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3200"/>
                </a:lnSpc>
                <a:spcBef>
                  <a:spcPts val="1000"/>
                </a:spcBef>
                <a:buSzPct val="80000"/>
                <a:buFontTx/>
                <a:buBlip>
                  <a:blip r:embed="rId7"/>
                </a:buBlip>
                <a:defRPr sz="28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SzPct val="100000"/>
                <a:buFontTx/>
                <a:buBlip>
                  <a:blip r:embed="rId8"/>
                </a:buBlip>
                <a:defRPr sz="24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Clr>
                  <a:schemeClr val="tx2"/>
                </a:buClr>
                <a:buSzPct val="85000"/>
                <a:buFontTx/>
                <a:buBlip>
                  <a:blip r:embed="rId9"/>
                </a:buBlip>
                <a:defRPr sz="20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2400" dirty="0">
                  <a:solidFill>
                    <a:schemeClr val="tx1"/>
                  </a:solidFill>
                  <a:sym typeface="+mn-ea"/>
                </a:rPr>
                <a:t>对数似然函数：</a:t>
              </a:r>
              <a:endParaRPr lang="zh-CN" sz="2400" dirty="0">
                <a:solidFill>
                  <a:schemeClr val="tx1"/>
                </a:solidFill>
                <a:sym typeface="+mn-ea"/>
              </a:endParaRPr>
            </a:p>
          </p:txBody>
        </p:sp>
        <p:graphicFrame>
          <p:nvGraphicFramePr>
            <p:cNvPr id="23" name="对象 22">
              <a:hlinkClick r:id="" action="ppaction://ole?verb=0"/>
            </p:cNvPr>
            <p:cNvGraphicFramePr/>
            <p:nvPr/>
          </p:nvGraphicFramePr>
          <p:xfrm>
            <a:off x="4793" y="8641"/>
            <a:ext cx="12691" cy="1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" r:id="rId14" imgW="87782400" imgH="10363200" progId="">
                    <p:embed/>
                  </p:oleObj>
                </mc:Choice>
                <mc:Fallback>
                  <p:oleObj name="" r:id="rId14" imgW="87782400" imgH="10363200" progId="">
                    <p:embed/>
                    <p:pic>
                      <p:nvPicPr>
                        <p:cNvPr id="0" name="图片 6148" descr="image8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93" y="8641"/>
                          <a:ext cx="12691" cy="159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表格 24"/>
          <p:cNvGraphicFramePr/>
          <p:nvPr/>
        </p:nvGraphicFramePr>
        <p:xfrm>
          <a:off x="8489315" y="1077595"/>
          <a:ext cx="2713355" cy="85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0275"/>
                <a:gridCol w="799465"/>
                <a:gridCol w="98361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/>
                        <a:t>y=1</a:t>
                      </a:r>
                      <a:endParaRPr lang="en-US" altLang="zh-CN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/>
                        <a:t>y=0</a:t>
                      </a:r>
                      <a:endParaRPr lang="en-US" altLang="zh-CN" sz="2200"/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/>
                        <a:t>p(y|x)</a:t>
                      </a:r>
                      <a:endParaRPr lang="en-US" altLang="zh-CN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>
                          <a:sym typeface="+mn-ea"/>
                        </a:rPr>
                        <a:t>θ</a:t>
                      </a:r>
                      <a:endParaRPr lang="en-US" altLang="zh-CN" sz="2200"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/>
                        <a:t>1-</a:t>
                      </a:r>
                      <a:r>
                        <a:rPr lang="en-US" altLang="zh-CN" sz="2200">
                          <a:sym typeface="+mn-ea"/>
                        </a:rPr>
                        <a:t>θ</a:t>
                      </a:r>
                      <a:endParaRPr lang="en-US" altLang="zh-CN" sz="22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Logistic</a:t>
            </a:r>
            <a:r>
              <a:rPr lang="zh-CN" altLang="en-US" dirty="0">
                <a:sym typeface="+mn-ea"/>
              </a:rPr>
              <a:t>回顾</a:t>
            </a:r>
            <a:r>
              <a:rPr lang="en-US" altLang="zh-CN" dirty="0">
                <a:sym typeface="+mn-ea"/>
              </a:rPr>
              <a:t>:</a:t>
            </a:r>
            <a:br>
              <a:rPr lang="en-US" altLang="zh-CN" dirty="0">
                <a:sym typeface="+mn-ea"/>
              </a:rPr>
            </a:br>
            <a:r>
              <a:rPr lang="zh-CN" dirty="0">
                <a:sym typeface="+mn-ea"/>
              </a:rPr>
              <a:t>大似然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极大似然函数的随机梯度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743200" imgH="5181600" progId="">
                  <p:embed/>
                </p:oleObj>
              </mc:Choice>
              <mc:Fallback>
                <p:oleObj name="" r:id="rId1" imgW="2743200" imgH="5181600" progId="">
                  <p:embed/>
                  <p:pic>
                    <p:nvPicPr>
                      <p:cNvPr id="0" name="图片 8194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453390" y="1762125"/>
            <a:ext cx="11142345" cy="4617085"/>
            <a:chOff x="-107" y="1406"/>
            <a:chExt cx="18396" cy="8753"/>
          </a:xfrm>
        </p:grpSpPr>
        <p:graphicFrame>
          <p:nvGraphicFramePr>
            <p:cNvPr id="9" name="对象 8">
              <a:hlinkClick r:id="" action="ppaction://ole?verb=0"/>
            </p:cNvPr>
            <p:cNvGraphicFramePr/>
            <p:nvPr/>
          </p:nvGraphicFramePr>
          <p:xfrm>
            <a:off x="468" y="1406"/>
            <a:ext cx="10965" cy="1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公式" r:id="rId3" imgW="63093600" imgH="11582400" progId="">
                    <p:embed/>
                  </p:oleObj>
                </mc:Choice>
                <mc:Fallback>
                  <p:oleObj name="公式" r:id="rId3" imgW="63093600" imgH="11582400" progId="">
                    <p:embed/>
                    <p:pic>
                      <p:nvPicPr>
                        <p:cNvPr id="0" name="图片 7168" descr="image8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8" y="1406"/>
                          <a:ext cx="10965" cy="192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hlinkClick r:id="" action="ppaction://ole?verb=0"/>
            </p:cNvPr>
            <p:cNvGraphicFramePr/>
            <p:nvPr/>
          </p:nvGraphicFramePr>
          <p:xfrm>
            <a:off x="1401" y="3657"/>
            <a:ext cx="10779" cy="1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" r:id="rId5" imgW="61874400" imgH="11582400" progId="">
                    <p:embed/>
                  </p:oleObj>
                </mc:Choice>
                <mc:Fallback>
                  <p:oleObj name="" r:id="rId5" imgW="61874400" imgH="11582400" progId="">
                    <p:embed/>
                    <p:pic>
                      <p:nvPicPr>
                        <p:cNvPr id="0" name="图片 7169" descr="image8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01" y="3657"/>
                          <a:ext cx="10779" cy="182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0"/>
            </p:cNvPr>
            <p:cNvGraphicFramePr/>
            <p:nvPr/>
          </p:nvGraphicFramePr>
          <p:xfrm>
            <a:off x="1401" y="5804"/>
            <a:ext cx="14598" cy="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7" imgW="91135200" imgH="11582400" progId="">
                    <p:embed/>
                  </p:oleObj>
                </mc:Choice>
                <mc:Fallback>
                  <p:oleObj name="" r:id="rId7" imgW="91135200" imgH="11582400" progId="">
                    <p:embed/>
                    <p:pic>
                      <p:nvPicPr>
                        <p:cNvPr id="0" name="图片 7171" descr="image8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01" y="5804"/>
                          <a:ext cx="14598" cy="196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0"/>
            </p:cNvPr>
            <p:cNvGraphicFramePr/>
            <p:nvPr/>
          </p:nvGraphicFramePr>
          <p:xfrm>
            <a:off x="-107" y="8265"/>
            <a:ext cx="18396" cy="1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公式" r:id="rId9" imgW="121310400" imgH="10668000" progId="">
                    <p:embed/>
                  </p:oleObj>
                </mc:Choice>
                <mc:Fallback>
                  <p:oleObj name="公式" r:id="rId9" imgW="121310400" imgH="10668000" progId="">
                    <p:embed/>
                    <p:pic>
                      <p:nvPicPr>
                        <p:cNvPr id="0" name="图片 7172" descr="image8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-107" y="8265"/>
                          <a:ext cx="18396" cy="189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188784" y="1014727"/>
            <a:ext cx="7166739" cy="691897"/>
            <a:chOff x="796" y="8641"/>
            <a:chExt cx="16687" cy="1592"/>
          </a:xfrm>
        </p:grpSpPr>
        <p:sp>
          <p:nvSpPr>
            <p:cNvPr id="13" name="内容占位符 6"/>
            <p:cNvSpPr>
              <a:spLocks noGrp="1"/>
            </p:cNvSpPr>
            <p:nvPr/>
          </p:nvSpPr>
          <p:spPr>
            <a:xfrm>
              <a:off x="796" y="8788"/>
              <a:ext cx="3699" cy="12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ts val="3200"/>
                </a:lnSpc>
                <a:spcBef>
                  <a:spcPts val="1000"/>
                </a:spcBef>
                <a:buSzPct val="80000"/>
                <a:buFontTx/>
                <a:buBlip>
                  <a:blip r:embed="rId11"/>
                </a:buBlip>
                <a:defRPr sz="28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SzPct val="100000"/>
                <a:buFontTx/>
                <a:buBlip>
                  <a:blip r:embed="rId12"/>
                </a:buBlip>
                <a:defRPr sz="24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3200"/>
                </a:lnSpc>
                <a:spcBef>
                  <a:spcPts val="500"/>
                </a:spcBef>
                <a:buClr>
                  <a:schemeClr val="tx2"/>
                </a:buClr>
                <a:buSzPct val="85000"/>
                <a:buFontTx/>
                <a:buBlip>
                  <a:blip r:embed="rId13"/>
                </a:buBlip>
                <a:defRPr sz="2000" b="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sz="2400" dirty="0">
                  <a:solidFill>
                    <a:schemeClr val="tx1"/>
                  </a:solidFill>
                  <a:sym typeface="+mn-ea"/>
                </a:rPr>
                <a:t>对数似然函数：</a:t>
              </a:r>
              <a:endParaRPr lang="zh-CN" sz="2400" dirty="0">
                <a:solidFill>
                  <a:schemeClr val="tx1"/>
                </a:solidFill>
                <a:sym typeface="+mn-ea"/>
              </a:endParaRPr>
            </a:p>
          </p:txBody>
        </p:sp>
        <p:graphicFrame>
          <p:nvGraphicFramePr>
            <p:cNvPr id="14" name="对象 13">
              <a:hlinkClick r:id="" action="ppaction://ole?verb=0"/>
            </p:cNvPr>
            <p:cNvGraphicFramePr/>
            <p:nvPr/>
          </p:nvGraphicFramePr>
          <p:xfrm>
            <a:off x="4793" y="8641"/>
            <a:ext cx="12691" cy="1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14" imgW="87782400" imgH="10363200" progId="">
                    <p:embed/>
                  </p:oleObj>
                </mc:Choice>
                <mc:Fallback>
                  <p:oleObj name="" r:id="rId14" imgW="87782400" imgH="10363200" progId="">
                    <p:embed/>
                    <p:pic>
                      <p:nvPicPr>
                        <p:cNvPr id="0" name="对象 22" descr="image8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93" y="8641"/>
                          <a:ext cx="12691" cy="159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15365"/>
            <a:ext cx="11178540" cy="5250180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通过最大似然估计的原理，我们可以得到，当似然函数最大的时候，似然函数中对应的模型参数是我们求解的最优参数；而在损失函数中，我们认为当损失函数最小的时候，损失函数中对应模型参数是我们求解的最优参数；故我们可以使用负的似然函数作为损失函数，这样我们可以得到</a:t>
            </a:r>
            <a:r>
              <a:rPr lang="en-US" altLang="zh-CN"/>
              <a:t>Logistic</a:t>
            </a:r>
            <a:r>
              <a:rPr lang="zh-CN" altLang="en-US"/>
              <a:t>回归的损失函数（交叉熵损失函数）：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交叉熵损失函数的导数为：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</a:t>
            </a:r>
            <a:r>
              <a:rPr lang="zh-CN" altLang="en-US" dirty="0">
                <a:sym typeface="+mn-ea"/>
              </a:rPr>
              <a:t>回顾</a:t>
            </a:r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1558290" y="3695700"/>
            <a:ext cx="9698355" cy="1019810"/>
            <a:chOff x="934" y="7673"/>
            <a:chExt cx="15273" cy="1606"/>
          </a:xfrm>
        </p:grpSpPr>
        <p:graphicFrame>
          <p:nvGraphicFramePr>
            <p:cNvPr id="5" name="对象 4">
              <a:hlinkClick r:id="" action="ppaction://ole?verb=0"/>
            </p:cNvPr>
            <p:cNvGraphicFramePr/>
            <p:nvPr/>
          </p:nvGraphicFramePr>
          <p:xfrm>
            <a:off x="934" y="7673"/>
            <a:ext cx="11776" cy="1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" r:id="rId1" imgW="80467200" imgH="10972800" progId="">
                    <p:embed/>
                  </p:oleObj>
                </mc:Choice>
                <mc:Fallback>
                  <p:oleObj name="" r:id="rId1" imgW="80467200" imgH="10972800" progId="">
                    <p:embed/>
                    <p:pic>
                      <p:nvPicPr>
                        <p:cNvPr id="0" name="图片 409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34" y="7673"/>
                          <a:ext cx="11776" cy="160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0"/>
            </p:cNvPr>
            <p:cNvGraphicFramePr/>
            <p:nvPr/>
          </p:nvGraphicFramePr>
          <p:xfrm>
            <a:off x="12995" y="7909"/>
            <a:ext cx="3212" cy="1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" r:id="rId3" imgW="15544800" imgH="5486400" progId="">
                    <p:embed/>
                  </p:oleObj>
                </mc:Choice>
                <mc:Fallback>
                  <p:oleObj name="" r:id="rId3" imgW="15544800" imgH="5486400" progId="">
                    <p:embed/>
                    <p:pic>
                      <p:nvPicPr>
                        <p:cNvPr id="0" name="图片 4097" descr="image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995" y="7909"/>
                          <a:ext cx="3212" cy="11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>
            <a:hlinkClick r:id="" action="ppaction://ole?verb=0"/>
          </p:cNvPr>
          <p:cNvGraphicFramePr/>
          <p:nvPr/>
        </p:nvGraphicFramePr>
        <p:xfrm>
          <a:off x="2625090" y="5351780"/>
          <a:ext cx="5343525" cy="101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5" imgW="48768000" imgH="11277600" progId="">
                  <p:embed/>
                </p:oleObj>
              </mc:Choice>
              <mc:Fallback>
                <p:oleObj name="" r:id="rId5" imgW="48768000" imgH="11277600" progId="">
                  <p:embed/>
                  <p:pic>
                    <p:nvPicPr>
                      <p:cNvPr id="0" name="图片 1024" descr="image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5090" y="5351780"/>
                        <a:ext cx="5343525" cy="101981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Logistic</a:t>
            </a:r>
            <a:r>
              <a:rPr lang="zh-CN" altLang="en-US" dirty="0">
                <a:sym typeface="+mn-ea"/>
              </a:rPr>
              <a:t>回顾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2743200" imgH="5181600" progId="">
                  <p:embed/>
                </p:oleObj>
              </mc:Choice>
              <mc:Fallback>
                <p:oleObj name="" r:id="rId1" imgW="2743200" imgH="5181600" progId="">
                  <p:embed/>
                  <p:pic>
                    <p:nvPicPr>
                      <p:cNvPr id="0" name="图片 8194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12"/>
          <p:cNvSpPr>
            <a:spLocks noGrp="1"/>
          </p:cNvSpPr>
          <p:nvPr>
            <p:ph idx="13"/>
          </p:nvPr>
        </p:nvSpPr>
        <p:spPr>
          <a:xfrm>
            <a:off x="505460" y="1115060"/>
            <a:ext cx="11178540" cy="52635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sym typeface="+mn-ea"/>
              </a:rPr>
              <a:t> Logistic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回归</a:t>
            </a:r>
            <a:r>
              <a:rPr lang="zh-CN" altLang="en-US" sz="2400" dirty="0">
                <a:sym typeface="+mn-ea"/>
              </a:rPr>
              <a:t>θ参数的求解过程为</a:t>
            </a:r>
            <a:r>
              <a:rPr lang="en-US" altLang="zh-CN" sz="2400" dirty="0">
                <a:sym typeface="+mn-ea"/>
              </a:rPr>
              <a:t>(</a:t>
            </a:r>
            <a:r>
              <a:rPr lang="zh-CN" altLang="en-US" sz="2400" dirty="0">
                <a:sym typeface="+mn-ea"/>
              </a:rPr>
              <a:t>类似梯度下降方法</a:t>
            </a:r>
            <a:r>
              <a:rPr lang="en-US" altLang="zh-CN" sz="2400" dirty="0">
                <a:sym typeface="+mn-ea"/>
              </a:rPr>
              <a:t>): </a:t>
            </a:r>
            <a:endParaRPr lang="en-US" altLang="zh-CN" sz="2055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2094865" y="4072890"/>
          <a:ext cx="6871335" cy="97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40843200" imgH="6096000" progId="">
                  <p:embed/>
                </p:oleObj>
              </mc:Choice>
              <mc:Fallback>
                <p:oleObj name="" r:id="rId3" imgW="40843200" imgH="6096000" progId="">
                  <p:embed/>
                  <p:pic>
                    <p:nvPicPr>
                      <p:cNvPr id="0" name="图片 8192" descr="image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4865" y="4072890"/>
                        <a:ext cx="6871335" cy="9772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2094865" y="1875155"/>
          <a:ext cx="7693025" cy="166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5" imgW="45720000" imgH="10363200" progId="">
                  <p:embed/>
                </p:oleObj>
              </mc:Choice>
              <mc:Fallback>
                <p:oleObj name="" r:id="rId5" imgW="45720000" imgH="10363200" progId="">
                  <p:embed/>
                  <p:pic>
                    <p:nvPicPr>
                      <p:cNvPr id="0" name="图片 5122" descr="image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4865" y="1875155"/>
                        <a:ext cx="7693025" cy="16617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48" y="1547947"/>
            <a:ext cx="10621255" cy="473191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37000" y="213360"/>
            <a:ext cx="3578860" cy="1097280"/>
          </a:xfrm>
        </p:spPr>
        <p:txBody>
          <a:bodyPr/>
          <a:p>
            <a:r>
              <a:rPr lang="zh-CN" altLang="en-US" dirty="0" smtClean="0"/>
              <a:t>极大释然    直观解释  </a:t>
            </a:r>
            <a:endParaRPr lang="zh-CN" altLang="en-US" dirty="0" smtClean="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23130" y="838200"/>
          <a:ext cx="27432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2" imgW="2743200" imgH="5181600" progId="Equation.KSEE3">
                  <p:embed/>
                </p:oleObj>
              </mc:Choice>
              <mc:Fallback>
                <p:oleObj name="" r:id="rId2" imgW="2743200" imgH="5181600" progId="Equation.KSEE3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23130" y="838200"/>
                        <a:ext cx="274320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" name=" 212"/>
          <p:cNvSpPr/>
          <p:nvPr/>
        </p:nvSpPr>
        <p:spPr>
          <a:xfrm>
            <a:off x="7586980" y="564515"/>
            <a:ext cx="369570" cy="394970"/>
          </a:xfrm>
          <a:prstGeom prst="hear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811020" y="1924685"/>
            <a:ext cx="8221345" cy="2205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sz="28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algn="ctr"/>
            <a:r>
              <a:rPr lang="zh-CN" altLang="en-US" dirty="0" smtClean="0"/>
              <a:t>交叉熵损失函数计算练习：</a:t>
            </a:r>
            <a:endParaRPr lang="zh-CN" altLang="en-US" dirty="0" smtClean="0"/>
          </a:p>
          <a:p>
            <a:pPr algn="ctr"/>
            <a:br>
              <a:rPr lang="zh-CN" altLang="en-US" dirty="0" smtClean="0"/>
            </a:br>
            <a:r>
              <a:rPr lang="en-US" altLang="zh-CN" dirty="0" smtClean="0"/>
              <a:t>labels [1,1,0]        </a:t>
            </a:r>
            <a:r>
              <a:rPr altLang="en-US" dirty="0" smtClean="0"/>
              <a:t>各自预测值为</a:t>
            </a:r>
            <a:r>
              <a:rPr lang="en-US" altLang="zh-CN" dirty="0" smtClean="0"/>
              <a:t>[0.8,0.7,0.1]</a:t>
            </a:r>
            <a:br>
              <a:rPr lang="en-US" altLang="zh-CN" dirty="0" smtClean="0"/>
            </a:br>
            <a:r>
              <a:rPr lang="en-US" altLang="zh-CN" dirty="0" smtClean="0"/>
              <a:t>labels[0,0,1]         </a:t>
            </a:r>
            <a:r>
              <a:rPr altLang="en-US" dirty="0" smtClean="0"/>
              <a:t>各自预测值为</a:t>
            </a:r>
            <a:r>
              <a:rPr lang="en-US" altLang="zh-CN" smtClean="0">
                <a:sym typeface="+mn-ea"/>
              </a:rPr>
              <a:t>[0.8,0.7,0.1]</a:t>
            </a:r>
            <a:endParaRPr altLang="en-US" dirty="0" smtClean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Softmax</a:t>
            </a:r>
            <a:r>
              <a:rPr lang="zh-CN" altLang="en-US" dirty="0">
                <a:sym typeface="+mn-ea"/>
              </a:rPr>
              <a:t>回顾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2743200" imgH="5181600" progId="">
                  <p:embed/>
                </p:oleObj>
              </mc:Choice>
              <mc:Fallback>
                <p:oleObj name="" r:id="rId1" imgW="2743200" imgH="5181600" progId="">
                  <p:embed/>
                  <p:pic>
                    <p:nvPicPr>
                      <p:cNvPr id="0" name="图片 8194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505460" y="1115060"/>
            <a:ext cx="10854690" cy="51892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ym typeface="+mn-ea"/>
              </a:rPr>
              <a:t>softmax</a:t>
            </a:r>
            <a:r>
              <a:rPr lang="zh-CN" altLang="en-US" sz="2400" dirty="0">
                <a:sym typeface="+mn-ea"/>
              </a:rPr>
              <a:t>回归是</a:t>
            </a:r>
            <a:r>
              <a:rPr lang="en-US" altLang="zh-CN" sz="2400" dirty="0">
                <a:sym typeface="+mn-ea"/>
              </a:rPr>
              <a:t>logistic</a:t>
            </a:r>
            <a:r>
              <a:rPr lang="zh-CN" altLang="en-US" sz="2400" dirty="0">
                <a:sym typeface="+mn-ea"/>
              </a:rPr>
              <a:t>回归的一般化，适用于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分类的问题，第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类的参数为向量</a:t>
            </a:r>
            <a:r>
              <a:rPr lang="zh-CN" altLang="en-US" sz="2400" dirty="0">
                <a:sym typeface="+mn-ea"/>
              </a:rPr>
              <a:t>θ</a:t>
            </a:r>
            <a:r>
              <a:rPr lang="en-US" altLang="zh-CN" sz="2400" baseline="-25000" dirty="0">
                <a:sym typeface="+mn-ea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，组成的二维矩阵为</a:t>
            </a:r>
            <a:r>
              <a:rPr lang="zh-CN" altLang="en-US" sz="2400" dirty="0">
                <a:sym typeface="+mn-ea"/>
              </a:rPr>
              <a:t>θ</a:t>
            </a:r>
            <a:r>
              <a:rPr lang="en-US" altLang="zh-CN" sz="2400" baseline="-25000" dirty="0">
                <a:sym typeface="+mn-ea"/>
              </a:rPr>
              <a:t>k*n</a:t>
            </a:r>
            <a:r>
              <a:rPr lang="zh-CN" altLang="en-US" sz="2400" dirty="0">
                <a:sym typeface="+mn-ea"/>
              </a:rPr>
              <a:t>；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softmax函数的本质就是将一个K维的任意实数向量压缩（映射）成另一个K维的实数向量，其中向量中的每个元素取值都介于（0，1）之间。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/>
                </a:solidFill>
                <a:sym typeface="+mn-ea"/>
              </a:rPr>
              <a:t>softmax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回归概率函数为：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/>
          <p:nvPr/>
        </p:nvGraphicFramePr>
        <p:xfrm>
          <a:off x="563753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2743200" imgH="5181600" progId="">
                  <p:embed/>
                </p:oleObj>
              </mc:Choice>
              <mc:Fallback>
                <p:oleObj name="" r:id="rId3" imgW="2743200" imgH="5181600" progId="">
                  <p:embed/>
                  <p:pic>
                    <p:nvPicPr>
                      <p:cNvPr id="0" name="图片 10240" descr="image7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53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1805305" y="4193540"/>
          <a:ext cx="7573645" cy="1443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4" imgW="75285600" imgH="16154400" progId="">
                  <p:embed/>
                </p:oleObj>
              </mc:Choice>
              <mc:Fallback>
                <p:oleObj name="" r:id="rId4" imgW="75285600" imgH="16154400" progId="">
                  <p:embed/>
                  <p:pic>
                    <p:nvPicPr>
                      <p:cNvPr id="0" name="图片 1024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5305" y="4193540"/>
                        <a:ext cx="7573645" cy="14433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2202815" y="5636895"/>
          <a:ext cx="7785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" r:id="rId6" imgW="77114400" imgH="7924800" progId="">
                  <p:embed/>
                </p:oleObj>
              </mc:Choice>
              <mc:Fallback>
                <p:oleObj name="" r:id="rId6" imgW="77114400" imgH="7924800" progId="">
                  <p:embed/>
                  <p:pic>
                    <p:nvPicPr>
                      <p:cNvPr id="0" name="图片 6147" descr="image9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2815" y="5636895"/>
                        <a:ext cx="7785100" cy="800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Softmax</a:t>
            </a:r>
            <a:r>
              <a:rPr lang="zh-CN" altLang="en-US">
                <a:sym typeface="+mn-ea"/>
              </a:rPr>
              <a:t>回顾</a:t>
            </a:r>
            <a:endParaRPr lang="zh-CN" altLang="en-US">
              <a:sym typeface="+mn-ea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/>
          <p:nvPr/>
        </p:nvGraphicFramePr>
        <p:xfrm>
          <a:off x="3417570" y="1207135"/>
          <a:ext cx="5594985" cy="147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1" imgW="54559200" imgH="16154400" progId="">
                  <p:embed/>
                </p:oleObj>
              </mc:Choice>
              <mc:Fallback>
                <p:oleObj name="" r:id="rId1" imgW="54559200" imgH="16154400" progId="">
                  <p:embed/>
                  <p:pic>
                    <p:nvPicPr>
                      <p:cNvPr id="0" name="图片 10241" descr="image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17570" y="1207135"/>
                        <a:ext cx="5594985" cy="14719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74295" y="3286125"/>
            <a:ext cx="11791950" cy="2941955"/>
            <a:chOff x="260" y="4183"/>
            <a:chExt cx="18570" cy="4633"/>
          </a:xfrm>
        </p:grpSpPr>
        <p:graphicFrame>
          <p:nvGraphicFramePr>
            <p:cNvPr id="6" name="对象 5">
              <a:hlinkClick r:id="" action="ppaction://ole?verb=0"/>
            </p:cNvPr>
            <p:cNvGraphicFramePr/>
            <p:nvPr/>
          </p:nvGraphicFramePr>
          <p:xfrm>
            <a:off x="260" y="4183"/>
            <a:ext cx="12147" cy="4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name="" r:id="rId3" imgW="65532000" imgH="24993600" progId="">
                    <p:embed/>
                  </p:oleObj>
                </mc:Choice>
                <mc:Fallback>
                  <p:oleObj name="" r:id="rId3" imgW="65532000" imgH="24993600" progId="">
                    <p:embed/>
                    <p:pic>
                      <p:nvPicPr>
                        <p:cNvPr id="0" name="图片 7169" descr="image9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0" y="4183"/>
                          <a:ext cx="12147" cy="463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0"/>
            </p:cNvPr>
            <p:cNvGraphicFramePr/>
            <p:nvPr/>
          </p:nvGraphicFramePr>
          <p:xfrm>
            <a:off x="13640" y="4872"/>
            <a:ext cx="5190" cy="3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1" name="" r:id="rId5" imgW="35966400" imgH="22555200" progId="">
                    <p:embed/>
                  </p:oleObj>
                </mc:Choice>
                <mc:Fallback>
                  <p:oleObj name="" r:id="rId5" imgW="35966400" imgH="22555200" progId="">
                    <p:embed/>
                    <p:pic>
                      <p:nvPicPr>
                        <p:cNvPr id="0" name="图片 7170" descr="image9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640" y="4872"/>
                          <a:ext cx="5190" cy="325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0"/>
            </p:cNvPr>
            <p:cNvGraphicFramePr/>
            <p:nvPr/>
          </p:nvGraphicFramePr>
          <p:xfrm>
            <a:off x="12407" y="5936"/>
            <a:ext cx="1408" cy="1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" name="" r:id="rId7" imgW="4572000" imgH="3657600" progId="">
                    <p:embed/>
                  </p:oleObj>
                </mc:Choice>
                <mc:Fallback>
                  <p:oleObj name="" r:id="rId7" imgW="4572000" imgH="3657600" progId="">
                    <p:embed/>
                    <p:pic>
                      <p:nvPicPr>
                        <p:cNvPr id="0" name="图片 7171" descr="image9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407" y="5936"/>
                          <a:ext cx="1408" cy="112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高度的灵活性：只要能够将计算表示成为一个数据流图，那么就可以使用</a:t>
            </a:r>
            <a:r>
              <a:rPr lang="en-US" altLang="zh-CN"/>
              <a:t>TensorFlow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 可移植性：</a:t>
            </a:r>
            <a:r>
              <a:rPr lang="en-US" altLang="zh-CN"/>
              <a:t>TensorFlow</a:t>
            </a:r>
            <a:r>
              <a:rPr lang="zh-CN" altLang="en-US"/>
              <a:t>支持</a:t>
            </a:r>
            <a:r>
              <a:rPr lang="en-US" altLang="zh-CN"/>
              <a:t>CPU</a:t>
            </a:r>
            <a:r>
              <a:rPr lang="zh-CN" altLang="en-US"/>
              <a:t>和</a:t>
            </a:r>
            <a:r>
              <a:rPr lang="en-US" altLang="zh-CN"/>
              <a:t>GPU</a:t>
            </a:r>
            <a:r>
              <a:rPr lang="zh-CN" altLang="en-US"/>
              <a:t>的运算，并且可以运行在台式机、服务器、手机移动端设备等等。</a:t>
            </a:r>
            <a:endParaRPr lang="zh-CN" altLang="en-US"/>
          </a:p>
          <a:p>
            <a:r>
              <a:rPr lang="zh-CN" altLang="en-US"/>
              <a:t> 自动求微分：</a:t>
            </a:r>
            <a:r>
              <a:rPr lang="en-US" altLang="zh-CN"/>
              <a:t>TensorFlow</a:t>
            </a:r>
            <a:r>
              <a:rPr lang="zh-CN" altLang="en-US"/>
              <a:t>内部实现了自动对于各种给定目标函数求导的方式。</a:t>
            </a:r>
            <a:endParaRPr lang="zh-CN" altLang="en-US"/>
          </a:p>
          <a:p>
            <a:r>
              <a:rPr lang="zh-CN" altLang="en-US"/>
              <a:t> 多种语言支持：</a:t>
            </a:r>
            <a:r>
              <a:rPr lang="en-US" altLang="zh-CN"/>
              <a:t>Python</a:t>
            </a:r>
            <a:r>
              <a:rPr lang="zh-CN" altLang="en-US"/>
              <a:t>、</a:t>
            </a:r>
            <a:r>
              <a:rPr lang="en-US" altLang="zh-CN"/>
              <a:t>C++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性能高度优化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的特性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Softmax</a:t>
            </a:r>
            <a:r>
              <a:rPr lang="zh-CN" altLang="en-US">
                <a:sym typeface="+mn-ea"/>
              </a:rPr>
              <a:t>回顾</a:t>
            </a:r>
            <a:endParaRPr lang="zh-CN" altLang="en-US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3225" y="1410335"/>
            <a:ext cx="7387590" cy="5118100"/>
            <a:chOff x="-257" y="1636"/>
            <a:chExt cx="11634" cy="8060"/>
          </a:xfrm>
        </p:grpSpPr>
        <p:graphicFrame>
          <p:nvGraphicFramePr>
            <p:cNvPr id="5" name="对象 4">
              <a:hlinkClick r:id="" action="ppaction://ole?verb=0"/>
            </p:cNvPr>
            <p:cNvGraphicFramePr/>
            <p:nvPr/>
          </p:nvGraphicFramePr>
          <p:xfrm>
            <a:off x="-257" y="1636"/>
            <a:ext cx="10104" cy="2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7" name="" r:id="rId1" imgW="60655200" imgH="20726400" progId="">
                    <p:embed/>
                  </p:oleObj>
                </mc:Choice>
                <mc:Fallback>
                  <p:oleObj name="" r:id="rId1" imgW="60655200" imgH="20726400" progId="">
                    <p:embed/>
                    <p:pic>
                      <p:nvPicPr>
                        <p:cNvPr id="0" name="图片 13312" descr="image9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-257" y="1636"/>
                          <a:ext cx="10104" cy="29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0"/>
            </p:cNvPr>
            <p:cNvGraphicFramePr/>
            <p:nvPr/>
          </p:nvGraphicFramePr>
          <p:xfrm>
            <a:off x="2805" y="4670"/>
            <a:ext cx="8572" cy="1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name="" r:id="rId3" imgW="60655200" imgH="11582400" progId="">
                    <p:embed/>
                  </p:oleObj>
                </mc:Choice>
                <mc:Fallback>
                  <p:oleObj name="" r:id="rId3" imgW="60655200" imgH="11582400" progId="">
                    <p:embed/>
                    <p:pic>
                      <p:nvPicPr>
                        <p:cNvPr id="0" name="图片 14336" descr="image10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05" y="4670"/>
                          <a:ext cx="8572" cy="167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hlinkClick r:id="" action="ppaction://ole?verb=0"/>
            </p:cNvPr>
            <p:cNvGraphicFramePr/>
            <p:nvPr/>
          </p:nvGraphicFramePr>
          <p:xfrm>
            <a:off x="2829" y="6533"/>
            <a:ext cx="7190" cy="3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name="" r:id="rId5" imgW="45110400" imgH="20726400" progId="">
                    <p:embed/>
                  </p:oleObj>
                </mc:Choice>
                <mc:Fallback>
                  <p:oleObj name="" r:id="rId5" imgW="45110400" imgH="20726400" progId="">
                    <p:embed/>
                    <p:pic>
                      <p:nvPicPr>
                        <p:cNvPr id="0" name="图片 14337" descr="image1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29" y="6533"/>
                          <a:ext cx="7190" cy="31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205855" y="546559"/>
            <a:ext cx="5885180" cy="2409366"/>
            <a:chOff x="8092" y="2175"/>
            <a:chExt cx="9638" cy="5254"/>
          </a:xfrm>
        </p:grpSpPr>
        <p:graphicFrame>
          <p:nvGraphicFramePr>
            <p:cNvPr id="11" name="对象 10">
              <a:hlinkClick r:id="" action="ppaction://ole?verb=0"/>
            </p:cNvPr>
            <p:cNvGraphicFramePr/>
            <p:nvPr/>
          </p:nvGraphicFramePr>
          <p:xfrm>
            <a:off x="8092" y="2175"/>
            <a:ext cx="9638" cy="3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" r:id="rId7" imgW="60045600" imgH="20726400" progId="">
                    <p:embed/>
                  </p:oleObj>
                </mc:Choice>
                <mc:Fallback>
                  <p:oleObj name="" r:id="rId7" imgW="60045600" imgH="20726400" progId="">
                    <p:embed/>
                    <p:pic>
                      <p:nvPicPr>
                        <p:cNvPr id="0" name="图片 9219" descr="image10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92" y="2175"/>
                          <a:ext cx="9638" cy="332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0"/>
            </p:cNvPr>
            <p:cNvGraphicFramePr/>
            <p:nvPr/>
          </p:nvGraphicFramePr>
          <p:xfrm>
            <a:off x="11901" y="5497"/>
            <a:ext cx="5651" cy="1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" r:id="rId9" imgW="35661600" imgH="12192000" progId="">
                    <p:embed/>
                  </p:oleObj>
                </mc:Choice>
                <mc:Fallback>
                  <p:oleObj name="" r:id="rId9" imgW="35661600" imgH="12192000" progId="">
                    <p:embed/>
                    <p:pic>
                      <p:nvPicPr>
                        <p:cNvPr id="0" name="图片 9220" descr="image9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901" y="5497"/>
                          <a:ext cx="5651" cy="193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Softmax</a:t>
            </a:r>
            <a:r>
              <a:rPr lang="zh-CN" altLang="en-US">
                <a:sym typeface="+mn-ea"/>
              </a:rPr>
              <a:t>回顾</a:t>
            </a:r>
            <a:endParaRPr lang="zh-CN" altLang="en-US">
              <a:sym typeface="+mn-ea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/>
          <p:nvPr/>
        </p:nvGraphicFramePr>
        <p:xfrm>
          <a:off x="1927771" y="3172609"/>
          <a:ext cx="7860030" cy="117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69189600" imgH="10363200" progId="">
                  <p:embed/>
                </p:oleObj>
              </mc:Choice>
              <mc:Fallback>
                <p:oleObj name="" r:id="rId1" imgW="69189600" imgH="10363200" progId="">
                  <p:embed/>
                  <p:pic>
                    <p:nvPicPr>
                      <p:cNvPr id="0" name="图片 15360" descr="image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7771" y="3172609"/>
                        <a:ext cx="7860030" cy="11766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2847975" y="1014730"/>
            <a:ext cx="6049010" cy="2008505"/>
            <a:chOff x="3363" y="1672"/>
            <a:chExt cx="9526" cy="3163"/>
          </a:xfrm>
        </p:grpSpPr>
        <p:graphicFrame>
          <p:nvGraphicFramePr>
            <p:cNvPr id="3" name="对象 2">
              <a:hlinkClick r:id="" action="ppaction://ole?verb=0"/>
            </p:cNvPr>
            <p:cNvGraphicFramePr/>
            <p:nvPr/>
          </p:nvGraphicFramePr>
          <p:xfrm>
            <a:off x="3363" y="2504"/>
            <a:ext cx="2336" cy="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2" name="" r:id="rId3" imgW="14020800" imgH="10668000" progId="">
                    <p:embed/>
                  </p:oleObj>
                </mc:Choice>
                <mc:Fallback>
                  <p:oleObj name="" r:id="rId3" imgW="14020800" imgH="10668000" progId="">
                    <p:embed/>
                    <p:pic>
                      <p:nvPicPr>
                        <p:cNvPr id="0" name="图片 13312" descr="image10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3" y="2504"/>
                          <a:ext cx="2336" cy="1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0"/>
            </p:cNvPr>
            <p:cNvGraphicFramePr/>
            <p:nvPr/>
          </p:nvGraphicFramePr>
          <p:xfrm>
            <a:off x="5699" y="1672"/>
            <a:ext cx="7190" cy="3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" r:id="rId5" imgW="45110400" imgH="20726400" progId="">
                    <p:embed/>
                  </p:oleObj>
                </mc:Choice>
                <mc:Fallback>
                  <p:oleObj name="" r:id="rId5" imgW="45110400" imgH="20726400" progId="">
                    <p:embed/>
                    <p:pic>
                      <p:nvPicPr>
                        <p:cNvPr id="0" name="图片 14337" descr="image10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99" y="1672"/>
                          <a:ext cx="7190" cy="31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对象 17">
            <a:hlinkClick r:id="" action="ppaction://ole?verb=0"/>
          </p:cNvPr>
          <p:cNvGraphicFramePr/>
          <p:nvPr/>
        </p:nvGraphicFramePr>
        <p:xfrm>
          <a:off x="1928089" y="4485154"/>
          <a:ext cx="7237095" cy="761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" r:id="rId7" imgW="63703200" imgH="6705600" progId="">
                  <p:embed/>
                </p:oleObj>
              </mc:Choice>
              <mc:Fallback>
                <p:oleObj name="" r:id="rId7" imgW="63703200" imgH="6705600" progId="">
                  <p:embed/>
                  <p:pic>
                    <p:nvPicPr>
                      <p:cNvPr id="0" name="图片 10243" descr="image1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8089" y="4485154"/>
                        <a:ext cx="7237095" cy="7613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回顾</a:t>
            </a:r>
            <a:endParaRPr lang="zh-CN" altLang="en-US"/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6495" y="1590040"/>
            <a:ext cx="9210040" cy="36785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回顾</a:t>
            </a:r>
            <a:endParaRPr lang="zh-CN" altLang="en-US"/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92960" y="1221105"/>
            <a:ext cx="8004810" cy="182880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2960" y="3327400"/>
            <a:ext cx="7998460" cy="1950720"/>
          </a:xfrm>
          <a:prstGeom prst="rect">
            <a:avLst/>
          </a:prstGeom>
        </p:spPr>
      </p:pic>
      <p:pic>
        <p:nvPicPr>
          <p:cNvPr id="3" name="图片 2" descr="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1810" y="5393690"/>
            <a:ext cx="3439795" cy="1224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363910" y="1289685"/>
            <a:ext cx="11178540" cy="4975860"/>
          </a:xfrm>
        </p:spPr>
        <p:txBody>
          <a:bodyPr>
            <a:normAutofit fontScale="87500" lnSpcReduction="10000"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 激活函数</a:t>
            </a:r>
            <a:r>
              <a:rPr lang="en-US" altLang="zh-CN" dirty="0" err="1" smtClean="0"/>
              <a:t>运行时</a:t>
            </a:r>
            <a:r>
              <a:rPr lang="zh-CN" altLang="en-US" dirty="0" err="1" smtClean="0"/>
              <a:t>激活神经网络中某一部分神经元，将激活信息向后传入下一层的神经网络。神经网络值所以能解决非线性问题，本质上就是激活函数加入非线性因素，弥补了线性模型的表达力，把</a:t>
            </a:r>
            <a:r>
              <a:rPr lang="en-US" altLang="zh-CN" dirty="0" err="1" smtClean="0"/>
              <a:t>“</a:t>
            </a:r>
            <a:r>
              <a:rPr lang="zh-CN" altLang="en-US" dirty="0" err="1" smtClean="0"/>
              <a:t>激活的神经元的特征</a:t>
            </a:r>
            <a:r>
              <a:rPr lang="en-US" altLang="zh-CN" dirty="0" err="1" smtClean="0"/>
              <a:t>”</a:t>
            </a:r>
            <a:r>
              <a:rPr lang="zh-CN" altLang="en-US" dirty="0" err="1" smtClean="0"/>
              <a:t>通过函数保留并映射到下一层。</a:t>
            </a:r>
            <a:endParaRPr lang="zh-CN" altLang="en-US" dirty="0" err="1" smtClean="0"/>
          </a:p>
          <a:p>
            <a:r>
              <a:rPr lang="zh-CN" altLang="en-US" dirty="0" err="1" smtClean="0"/>
              <a:t> 因为神经网络的数学基础是处处可微的，所以选取的激活函数要把保证数据输入与输出也是可微的。</a:t>
            </a:r>
            <a:endParaRPr lang="zh-CN" altLang="en-US" dirty="0" err="1" smtClean="0"/>
          </a:p>
          <a:p>
            <a:r>
              <a:rPr lang="zh-CN" altLang="en-US" dirty="0" err="1" smtClean="0"/>
              <a:t> 常见的激活函数：</a:t>
            </a:r>
            <a:endParaRPr lang="zh-CN" altLang="en-US" dirty="0" err="1" smtClean="0"/>
          </a:p>
          <a:p>
            <a:pPr lvl="1"/>
            <a:r>
              <a:rPr lang="en-US" altLang="zh-CN" dirty="0" err="1" smtClean="0"/>
              <a:t> sigmoid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tanh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relu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lrelu</a:t>
            </a:r>
            <a:endParaRPr lang="en-US" altLang="zh-CN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分类函数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363910" y="1289685"/>
            <a:ext cx="11178540" cy="4975860"/>
          </a:xfrm>
        </p:spPr>
        <p:txBody>
          <a:bodyPr>
            <a:normAutofit lnSpcReduction="10000"/>
          </a:bodyPr>
          <a:lstStyle/>
          <a:p>
            <a:r>
              <a:rPr lang="zh-CN" altLang="en-US" dirty="0" err="1" smtClean="0"/>
              <a:t>常见的分类函数：</a:t>
            </a:r>
            <a:endParaRPr lang="zh-CN" altLang="en-US" dirty="0" err="1" smtClean="0"/>
          </a:p>
          <a:p>
            <a:pPr lvl="1"/>
            <a:r>
              <a:rPr lang="en-US" altLang="zh-CN" dirty="0" err="1" smtClean="0"/>
              <a:t> sigmoid_cross_entropy_with_logits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softmax_cross_entropy_with_logits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sparse_</a:t>
            </a:r>
            <a:r>
              <a:rPr lang="en-US" altLang="zh-CN" dirty="0" err="1" smtClean="0">
                <a:sym typeface="+mn-ea"/>
              </a:rPr>
              <a:t>softmax_cross_entropy_with_logits</a:t>
            </a:r>
            <a:endParaRPr lang="en-US" altLang="zh-CN" dirty="0" err="1" smtClean="0">
              <a:sym typeface="+mn-ea"/>
            </a:endParaRPr>
          </a:p>
          <a:p>
            <a:pPr lvl="1"/>
            <a:r>
              <a:rPr lang="en-US" altLang="zh-CN" dirty="0" err="1" smtClean="0"/>
              <a:t> weighted_cross_entropy_with_logits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softmax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log_softmax</a:t>
            </a:r>
            <a:endParaRPr lang="en-US" altLang="zh-CN" dirty="0" err="1" smtClean="0"/>
          </a:p>
          <a:p>
            <a:pPr lvl="1"/>
            <a:endParaRPr lang="en-US" altLang="zh-CN" dirty="0" err="1" smtClean="0"/>
          </a:p>
          <a:p>
            <a:pPr lvl="1"/>
            <a:r>
              <a:rPr lang="en-US" altLang="zh-CN" b="1" dirty="0" err="1" smtClean="0">
                <a:solidFill>
                  <a:srgbClr val="FF0000"/>
                </a:solidFill>
              </a:rPr>
              <a:t>   1301线性_softmax_CrossEntropy_Work</a:t>
            </a:r>
            <a:endParaRPr lang="en-US" altLang="zh-CN" dirty="0" err="1" smtClean="0"/>
          </a:p>
          <a:p>
            <a:pPr marL="457200" lvl="1" indent="0">
              <a:buNone/>
            </a:pPr>
            <a:endParaRPr lang="en-US" altLang="zh-CN" dirty="0" err="1" smtClean="0"/>
          </a:p>
          <a:p>
            <a:pPr lvl="1"/>
            <a:endParaRPr lang="en-US" altLang="zh-CN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优化方法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389890" y="927735"/>
            <a:ext cx="11178540" cy="5704205"/>
          </a:xfrm>
        </p:spPr>
        <p:txBody>
          <a:bodyPr>
            <a:normAutofit lnSpcReduction="10000"/>
          </a:bodyPr>
          <a:lstStyle/>
          <a:p>
            <a:r>
              <a:rPr lang="zh-CN" altLang="en-US" dirty="0" err="1" smtClean="0"/>
              <a:t>如何加速神经网络的训练呢？</a:t>
            </a:r>
            <a:endParaRPr lang="zh-CN" altLang="en-US" dirty="0" err="1" smtClean="0"/>
          </a:p>
          <a:p>
            <a:r>
              <a:rPr lang="zh-CN" altLang="en-US" dirty="0" err="1" smtClean="0"/>
              <a:t>目前加速训练的优化方法基本都基于梯度下降的。只是细节上有差异。</a:t>
            </a:r>
            <a:endParaRPr lang="zh-CN" altLang="en-US" dirty="0" err="1" smtClean="0"/>
          </a:p>
          <a:p>
            <a:r>
              <a:rPr lang="zh-CN" altLang="en-US" dirty="0" err="1" smtClean="0"/>
              <a:t>优化方法：</a:t>
            </a:r>
            <a:endParaRPr lang="zh-CN" altLang="en-US" dirty="0" err="1" smtClean="0"/>
          </a:p>
          <a:p>
            <a:pPr lvl="1"/>
            <a:r>
              <a:rPr lang="zh-CN" altLang="en-US" dirty="0" err="1" smtClean="0"/>
              <a:t> 梯度下降法（</a:t>
            </a:r>
            <a:r>
              <a:rPr lang="en-US" altLang="zh-CN" dirty="0" err="1" smtClean="0"/>
              <a:t>BGD</a:t>
            </a:r>
            <a:r>
              <a:rPr lang="zh-CN" altLang="en-US" dirty="0" err="1" smtClean="0"/>
              <a:t>、</a:t>
            </a:r>
            <a:r>
              <a:rPr lang="en-US" altLang="zh-CN" dirty="0" err="1" smtClean="0"/>
              <a:t>SGD</a:t>
            </a:r>
            <a:r>
              <a:rPr lang="zh-CN" altLang="en-US" dirty="0" err="1" smtClean="0"/>
              <a:t>、</a:t>
            </a:r>
            <a:r>
              <a:rPr lang="en-US" altLang="zh-CN" dirty="0" err="1" smtClean="0"/>
              <a:t>MBGD</a:t>
            </a:r>
            <a:r>
              <a:rPr lang="zh-CN" altLang="en-US" dirty="0" err="1" smtClean="0"/>
              <a:t>）</a:t>
            </a:r>
            <a:endParaRPr lang="zh-CN" altLang="en-US" dirty="0" err="1" smtClean="0"/>
          </a:p>
          <a:p>
            <a:pPr lvl="1"/>
            <a:r>
              <a:rPr lang="en-US" altLang="zh-CN" dirty="0" err="1" smtClean="0">
                <a:sym typeface="+mn-ea"/>
              </a:rPr>
              <a:t> Adadelta</a:t>
            </a:r>
            <a:endParaRPr lang="en-US" altLang="zh-CN" dirty="0" err="1" smtClean="0">
              <a:sym typeface="+mn-ea"/>
            </a:endParaRPr>
          </a:p>
          <a:p>
            <a:pPr lvl="1"/>
            <a:r>
              <a:rPr lang="en-US" altLang="zh-CN" dirty="0" err="1" smtClean="0">
                <a:sym typeface="+mn-ea"/>
              </a:rPr>
              <a:t> Adagrad</a:t>
            </a:r>
            <a:r>
              <a:rPr lang="zh-CN" altLang="en-US" dirty="0" err="1" smtClean="0">
                <a:sym typeface="+mn-ea"/>
              </a:rPr>
              <a:t>（</a:t>
            </a:r>
            <a:r>
              <a:rPr lang="en-US" altLang="zh-CN" dirty="0" err="1" smtClean="0">
                <a:sym typeface="+mn-ea"/>
              </a:rPr>
              <a:t>Adagrad</a:t>
            </a:r>
            <a:r>
              <a:rPr lang="zh-CN" altLang="en-US" dirty="0" err="1" smtClean="0">
                <a:sym typeface="+mn-ea"/>
              </a:rPr>
              <a:t>、</a:t>
            </a:r>
            <a:r>
              <a:rPr lang="en-US" altLang="zh-CN" dirty="0" err="1" smtClean="0">
                <a:sym typeface="+mn-ea"/>
              </a:rPr>
              <a:t>AdagradDAO</a:t>
            </a:r>
            <a:r>
              <a:rPr lang="zh-CN" altLang="en-US" dirty="0" err="1" smtClean="0">
                <a:sym typeface="+mn-ea"/>
              </a:rPr>
              <a:t>）</a:t>
            </a:r>
            <a:endParaRPr lang="zh-CN" altLang="en-US" dirty="0" err="1" smtClean="0">
              <a:sym typeface="+mn-ea"/>
            </a:endParaRPr>
          </a:p>
          <a:p>
            <a:pPr lvl="1"/>
            <a:r>
              <a:rPr lang="en-US" altLang="zh-CN" dirty="0" err="1" smtClean="0">
                <a:sym typeface="+mn-ea"/>
              </a:rPr>
              <a:t> Momentum</a:t>
            </a:r>
            <a:r>
              <a:rPr lang="zh-CN" altLang="en-US" dirty="0" err="1" smtClean="0">
                <a:sym typeface="+mn-ea"/>
              </a:rPr>
              <a:t>（</a:t>
            </a:r>
            <a:r>
              <a:rPr lang="en-US" altLang="zh-CN" dirty="0" err="1" smtClean="0"/>
              <a:t>Momentum\Nesterov Momentum</a:t>
            </a:r>
            <a:r>
              <a:rPr lang="zh-CN" altLang="en-US" dirty="0" err="1" smtClean="0">
                <a:sym typeface="+mn-ea"/>
              </a:rPr>
              <a:t>）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Adam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Ftrl</a:t>
            </a:r>
            <a:endParaRPr lang="en-US" altLang="zh-CN" dirty="0" err="1" smtClean="0"/>
          </a:p>
          <a:p>
            <a:pPr lvl="1"/>
            <a:r>
              <a:rPr lang="en-US" altLang="zh-CN" dirty="0" err="1" smtClean="0"/>
              <a:t> RMSprop</a:t>
            </a:r>
            <a:endParaRPr lang="en-US" altLang="zh-CN" dirty="0" err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TensorFlow--</a:t>
            </a:r>
            <a:r>
              <a:rPr lang="zh-CN" altLang="en-US" dirty="0" err="1">
                <a:solidFill>
                  <a:srgbClr val="FF0000"/>
                </a:solidFill>
              </a:rPr>
              <a:t>练习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363910" y="1289685"/>
            <a:ext cx="11178540" cy="4975860"/>
          </a:xfrm>
        </p:spPr>
        <p:txBody>
          <a:bodyPr>
            <a:normAutofit/>
          </a:bodyPr>
          <a:lstStyle/>
          <a:p>
            <a:r>
              <a:rPr lang="en-US" altLang="zh-CN" dirty="0"/>
              <a:t>   1302  Batch_Epochs_work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+mn-ea"/>
              </a:rPr>
              <a:t>    </a:t>
            </a:r>
            <a:r>
              <a:rPr dirty="0">
                <a:sym typeface="+mn-ea"/>
              </a:rPr>
              <a:t>14_tf实现BP过程</a:t>
            </a:r>
            <a:endParaRPr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    15_分类_TensorFlow实现手写数字的模型训练预测</a:t>
            </a:r>
            <a:endParaRPr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    16_TF_解决Nominst分类问题</a:t>
            </a:r>
            <a:endParaRPr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dirty="0">
                <a:sym typeface="+mn-ea"/>
              </a:rPr>
              <a:t>    </a:t>
            </a:r>
            <a:r>
              <a:rPr lang="en-US" dirty="0">
                <a:sym typeface="+mn-ea"/>
              </a:rPr>
              <a:t>17_keras</a:t>
            </a:r>
            <a:r>
              <a:rPr lang="zh-CN" altLang="en-US" dirty="0">
                <a:sym typeface="+mn-ea"/>
              </a:rPr>
              <a:t>补充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作业：自己构建一个数据，分类的数据（特性：特征</a:t>
            </a:r>
            <a:r>
              <a:rPr lang="en-US" altLang="zh-CN" dirty="0">
                <a:sym typeface="+mn-ea"/>
              </a:rPr>
              <a:t>x1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x2, 5*x1-3x2 &gt; 0</a:t>
            </a:r>
            <a:r>
              <a:rPr lang="zh-CN" altLang="en-US" dirty="0">
                <a:sym typeface="+mn-ea"/>
              </a:rPr>
              <a:t>是第一个类别，</a:t>
            </a:r>
            <a:r>
              <a:rPr lang="en-US" altLang="zh-CN" dirty="0">
                <a:sym typeface="+mn-ea"/>
              </a:rPr>
              <a:t>5*x1-3x2 &lt;= 0</a:t>
            </a:r>
            <a:r>
              <a:rPr lang="zh-CN" altLang="en-US" dirty="0">
                <a:sym typeface="+mn-ea"/>
              </a:rPr>
              <a:t>是第二个类别</a:t>
            </a:r>
            <a:r>
              <a:rPr lang="en-US" altLang="zh-CN" dirty="0">
                <a:sym typeface="+mn-ea"/>
              </a:rPr>
              <a:t>&lt;x1,x2,y&gt;</a:t>
            </a:r>
            <a:r>
              <a:rPr lang="zh-CN" altLang="en-US" dirty="0">
                <a:sym typeface="+mn-ea"/>
              </a:rPr>
              <a:t>），使用</a:t>
            </a:r>
            <a:r>
              <a:rPr lang="en-US" altLang="zh-CN" dirty="0">
                <a:sym typeface="+mn-ea"/>
              </a:rPr>
              <a:t>softmax</a:t>
            </a:r>
            <a:r>
              <a:rPr lang="zh-CN" altLang="en-US" dirty="0">
                <a:sym typeface="+mn-ea"/>
              </a:rPr>
              <a:t>相关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实现分类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要求：输出最终的正确率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 主要涉及到的相关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pPr lvl="1"/>
            <a:r>
              <a:rPr lang="en-US" altLang="zh-CN"/>
              <a:t> </a:t>
            </a:r>
            <a:r>
              <a:rPr lang="zh-CN" altLang="en-US"/>
              <a:t>调用</a:t>
            </a:r>
            <a:r>
              <a:rPr lang="en-US" altLang="zh-CN"/>
              <a:t>softmax</a:t>
            </a:r>
            <a:r>
              <a:rPr lang="zh-CN" altLang="en-US"/>
              <a:t>函数得到概率值：</a:t>
            </a:r>
            <a:r>
              <a:rPr lang="en-US" altLang="zh-CN"/>
              <a:t>tf.nn.softmax(wx+b)</a:t>
            </a:r>
            <a:endParaRPr lang="en-US" altLang="zh-CN"/>
          </a:p>
          <a:p>
            <a:pPr lvl="1"/>
            <a:r>
              <a:rPr lang="zh-CN" altLang="en-US"/>
              <a:t> 得到分类的损失函数：tf.reduce_mean(-tf.reduce_sum(y_data * tf.log(actv), axis=1))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不同版本之间的</a:t>
            </a:r>
            <a:r>
              <a:rPr lang="en-US" altLang="zh-CN"/>
              <a:t>TensorFlow API</a:t>
            </a:r>
            <a:r>
              <a:rPr lang="zh-CN" altLang="en-US"/>
              <a:t>的调用方式存在小的差别点，但是整体而言，</a:t>
            </a:r>
            <a:r>
              <a:rPr lang="en-US" altLang="zh-CN"/>
              <a:t>API</a:t>
            </a:r>
            <a:r>
              <a:rPr lang="zh-CN" altLang="en-US"/>
              <a:t>基本上没有太大的区别：</a:t>
            </a:r>
            <a:endParaRPr lang="zh-CN" altLang="en-US"/>
          </a:p>
          <a:p>
            <a:r>
              <a:rPr lang="zh-CN" altLang="en-US"/>
              <a:t> 参考文档：https://tensorflow.google.cn/versions/r1.4/api_docs/python/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神经网络案例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3"/>
          </p:nvPr>
        </p:nvSpPr>
        <p:spPr>
          <a:xfrm>
            <a:off x="811530" y="1116330"/>
            <a:ext cx="10657840" cy="7296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hlinkClick r:id="rId1"/>
              </a:rPr>
              <a:t>Tensorflow</a:t>
            </a:r>
            <a:r>
              <a:rPr lang="zh-CN" altLang="en-US" sz="2400" dirty="0">
                <a:solidFill>
                  <a:schemeClr val="tx1"/>
                </a:solidFill>
                <a:hlinkClick r:id="rId1"/>
              </a:rPr>
              <a:t>官方案例直观理解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490" y="1845945"/>
            <a:ext cx="9937115" cy="460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数据类型转换相关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61160" y="2207260"/>
            <a:ext cx="7647305" cy="31426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Tensor Shape</a:t>
            </a:r>
            <a:r>
              <a:rPr lang="zh-CN" altLang="en-US"/>
              <a:t>获取以及设置相关</a:t>
            </a:r>
            <a:r>
              <a:rPr lang="en-US" altLang="zh-CN"/>
              <a:t>API   tenosr.shape   tensor.get_shape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常见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07490" y="2063115"/>
            <a:ext cx="639064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963930"/>
            <a:ext cx="11178540" cy="5301615"/>
          </a:xfrm>
        </p:spPr>
        <p:txBody>
          <a:bodyPr/>
          <a:lstStyle/>
          <a:p>
            <a:r>
              <a:rPr lang="en-US" altLang="zh-CN"/>
              <a:t> Tensor</a:t>
            </a:r>
            <a:r>
              <a:rPr lang="zh-CN" altLang="en-US"/>
              <a:t>合并、分割相关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20570" y="1642110"/>
            <a:ext cx="7513955" cy="494601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095375"/>
            <a:ext cx="11178540" cy="5170170"/>
          </a:xfrm>
        </p:spPr>
        <p:txBody>
          <a:bodyPr/>
          <a:lstStyle/>
          <a:p>
            <a:r>
              <a:rPr lang="en-US" altLang="zh-CN"/>
              <a:t> Error</a:t>
            </a:r>
            <a:r>
              <a:rPr lang="zh-CN" altLang="en-US"/>
              <a:t>相关类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294380" y="1038860"/>
            <a:ext cx="4210050" cy="550354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常量类型的</a:t>
            </a:r>
            <a:r>
              <a:rPr lang="en-US" altLang="zh-CN"/>
              <a:t>Tensor</a:t>
            </a:r>
            <a:r>
              <a:rPr lang="zh-CN" altLang="en-US"/>
              <a:t>对象相关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28875" y="2096770"/>
            <a:ext cx="7133590" cy="266636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序列和随机</a:t>
            </a:r>
            <a:r>
              <a:rPr lang="en-US" altLang="zh-CN"/>
              <a:t>Tensor</a:t>
            </a:r>
            <a:r>
              <a:rPr lang="zh-CN" altLang="en-US"/>
              <a:t>对象相关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0435" y="2139950"/>
            <a:ext cx="10771505" cy="39522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Session</a:t>
            </a:r>
            <a:r>
              <a:rPr lang="zh-CN" altLang="en-US"/>
              <a:t>相关</a:t>
            </a:r>
            <a:r>
              <a:rPr lang="en-US" altLang="zh-CN"/>
              <a:t>API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逻辑运算符相关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58900" y="1951355"/>
            <a:ext cx="4152265" cy="15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900" y="4254500"/>
            <a:ext cx="526669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比较运算符相关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常见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47850" y="2055495"/>
            <a:ext cx="513334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调试相关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3800" y="2106295"/>
            <a:ext cx="957135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图像处理</a:t>
            </a:r>
            <a:r>
              <a:rPr lang="en-US" altLang="zh-CN"/>
              <a:t>-</a:t>
            </a:r>
            <a:r>
              <a:rPr lang="zh-CN" altLang="en-US"/>
              <a:t>编码解码相关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56970" y="2256155"/>
            <a:ext cx="987615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ym typeface="+mn-ea"/>
              </a:rPr>
              <a:t>Why choose TensorFlow?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3"/>
          </p:nvPr>
        </p:nvPicPr>
        <p:blipFill>
          <a:blip r:embed="rId1" cstate="print"/>
          <a:stretch>
            <a:fillRect/>
          </a:stretch>
        </p:blipFill>
        <p:spPr>
          <a:xfrm>
            <a:off x="1001395" y="1569085"/>
            <a:ext cx="10448290" cy="324421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/>
              <a:t>图像处理</a:t>
            </a:r>
            <a:r>
              <a:rPr lang="en-US" altLang="zh-CN"/>
              <a:t>-</a:t>
            </a:r>
            <a:r>
              <a:rPr lang="zh-CN" altLang="en-US"/>
              <a:t>调整大小相关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25600" y="2127250"/>
            <a:ext cx="809498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图像处理</a:t>
            </a:r>
            <a:r>
              <a:rPr lang="en-US" altLang="zh-CN"/>
              <a:t>-</a:t>
            </a:r>
            <a:r>
              <a:rPr lang="zh-CN" altLang="en-US"/>
              <a:t>图像裁剪相关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80795" y="2264410"/>
            <a:ext cx="9628505" cy="34664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/>
              <a:t>图像处理</a:t>
            </a:r>
            <a:r>
              <a:rPr lang="en-US" altLang="zh-CN"/>
              <a:t>-</a:t>
            </a:r>
            <a:r>
              <a:rPr lang="zh-CN" altLang="en-US"/>
              <a:t>翻转换位相关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TensorFlow</a:t>
            </a:r>
            <a:r>
              <a:rPr lang="zh-CN" altLang="en-US">
                <a:sym typeface="+mn-ea"/>
              </a:rPr>
              <a:t>常见</a:t>
            </a:r>
            <a:r>
              <a:rPr lang="en-US" altLang="zh-CN">
                <a:sym typeface="+mn-ea"/>
              </a:rPr>
              <a:t>API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8290" y="2152015"/>
            <a:ext cx="645731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/>
              <a:t>图像处理</a:t>
            </a:r>
            <a:r>
              <a:rPr lang="en-US" altLang="zh-CN"/>
              <a:t>-</a:t>
            </a:r>
            <a:r>
              <a:rPr lang="zh-CN" altLang="en-US"/>
              <a:t>图像调整相关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00150" y="2234565"/>
            <a:ext cx="9790430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839470"/>
            <a:ext cx="11178540" cy="5426075"/>
          </a:xfrm>
        </p:spPr>
        <p:txBody>
          <a:bodyPr/>
          <a:lstStyle/>
          <a:p>
            <a:r>
              <a:rPr lang="zh-CN" altLang="en-US"/>
              <a:t>数据读取</a:t>
            </a:r>
            <a:r>
              <a:rPr lang="en-US" altLang="zh-CN"/>
              <a:t>IO</a:t>
            </a:r>
            <a:r>
              <a:rPr lang="zh-CN" altLang="en-US"/>
              <a:t>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3115" y="1459865"/>
            <a:ext cx="7239000" cy="5147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8570" y="3140710"/>
            <a:ext cx="4352290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基础数学运算相关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37025" y="1437640"/>
            <a:ext cx="2967990" cy="482790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矩阵乘法相关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05000" y="2032000"/>
            <a:ext cx="7390765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神经网络相关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6285" y="2345690"/>
            <a:ext cx="4862830" cy="315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9955" y="1102995"/>
            <a:ext cx="4350385" cy="2715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7065" y="4101465"/>
            <a:ext cx="3409950" cy="243395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20470"/>
            <a:ext cx="11178540" cy="5045075"/>
          </a:xfrm>
        </p:spPr>
        <p:txBody>
          <a:bodyPr/>
          <a:lstStyle/>
          <a:p>
            <a:r>
              <a:rPr lang="en-US" altLang="zh-CN"/>
              <a:t> Variables</a:t>
            </a:r>
            <a:r>
              <a:rPr lang="zh-CN" altLang="en-US"/>
              <a:t>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6685" y="2799715"/>
            <a:ext cx="5340350" cy="3465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2890" y="2239010"/>
            <a:ext cx="6369050" cy="412877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优化相关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TensorFlow</a:t>
            </a:r>
            <a:r>
              <a:rPr lang="zh-CN" altLang="en-US"/>
              <a:t>常见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273935" y="2098675"/>
            <a:ext cx="4495165" cy="3914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14440</Words>
  <Application>WPS 演示</Application>
  <PresentationFormat>自定义</PresentationFormat>
  <Paragraphs>758</Paragraphs>
  <Slides>99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7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华文行楷</vt:lpstr>
      <vt:lpstr>Arial Unicode MS</vt:lpstr>
      <vt:lpstr>Calibri Light</vt:lpstr>
      <vt:lpstr>Office 主题</vt:lpstr>
      <vt:lpstr>1_Office 主题</vt:lpstr>
      <vt:lpstr>3_Office 主题</vt:lpstr>
      <vt:lpstr>4_Office 主题</vt:lpstr>
      <vt:lpstr>2_Office 主题</vt:lpstr>
      <vt:lpstr>5_Office 主题</vt:lpstr>
      <vt:lpstr>6_Office 主题</vt:lpstr>
      <vt:lpstr>Equation.KSEE3</vt:lpstr>
      <vt:lpstr>PowerPoint 演示文稿</vt:lpstr>
      <vt:lpstr>课程内容</vt:lpstr>
      <vt:lpstr>TensorFlow介绍</vt:lpstr>
      <vt:lpstr>TensorFlow介绍</vt:lpstr>
      <vt:lpstr>TensorFlow</vt:lpstr>
      <vt:lpstr>What is Data Flow Graphs?</vt:lpstr>
      <vt:lpstr>TensorFlow的特性</vt:lpstr>
      <vt:lpstr>TensorFlow神经网络案例</vt:lpstr>
      <vt:lpstr>Why choose TensorFlow?</vt:lpstr>
      <vt:lpstr>Why choose TensorFlow?</vt:lpstr>
      <vt:lpstr>Why choose TensorFlow?</vt:lpstr>
      <vt:lpstr>TensorFlow安装</vt:lpstr>
      <vt:lpstr>TensorFlow cpu版本的安装</vt:lpstr>
      <vt:lpstr>TensorFlow-GPU版本安装 （前提是有GPU，没有就不要装这个版本）</vt:lpstr>
      <vt:lpstr>TensorFlow-GPU安装-CUDA</vt:lpstr>
      <vt:lpstr>TensorFlow-GPU安装-CUDA</vt:lpstr>
      <vt:lpstr>TensorFlow-GPU安装-cuDNN</vt:lpstr>
      <vt:lpstr>TensorFlow基本概念</vt:lpstr>
      <vt:lpstr>边</vt:lpstr>
      <vt:lpstr>数据属性</vt:lpstr>
      <vt:lpstr>节点</vt:lpstr>
      <vt:lpstr>TensorFlow基本用法</vt:lpstr>
      <vt:lpstr>TensorFlow程序结构</vt:lpstr>
      <vt:lpstr>TensorFlow图</vt:lpstr>
      <vt:lpstr>TensorFlow图</vt:lpstr>
      <vt:lpstr>TensorFlow图</vt:lpstr>
      <vt:lpstr>TensorFlow会话</vt:lpstr>
      <vt:lpstr>TensorFlow会话</vt:lpstr>
      <vt:lpstr>TensorFlow会话</vt:lpstr>
      <vt:lpstr>TensorFlow会话</vt:lpstr>
      <vt:lpstr>TensorFlow会话</vt:lpstr>
      <vt:lpstr>Tensor张量</vt:lpstr>
      <vt:lpstr>TensorFlow变量</vt:lpstr>
      <vt:lpstr>TensorFlow变量</vt:lpstr>
      <vt:lpstr>TensorFlow变量</vt:lpstr>
      <vt:lpstr>TensorFlow Fetch</vt:lpstr>
      <vt:lpstr>TensorFlow Feed</vt:lpstr>
      <vt:lpstr>TensorFlow Feed</vt:lpstr>
      <vt:lpstr>TensorFlow-作业</vt:lpstr>
      <vt:lpstr>TensorFlow控制依赖</vt:lpstr>
      <vt:lpstr>TensorFlow设备</vt:lpstr>
      <vt:lpstr>TensorFlow变量作用域</vt:lpstr>
      <vt:lpstr>TensorFlow变量作用域</vt:lpstr>
      <vt:lpstr>TensorFlow变量作用域</vt:lpstr>
      <vt:lpstr>TensorFlow变量作用域</vt:lpstr>
      <vt:lpstr>TensorFlow变量作用域</vt:lpstr>
      <vt:lpstr>TensorFlow变量作用域</vt:lpstr>
      <vt:lpstr>TensorFlow变量作用域</vt:lpstr>
      <vt:lpstr>TensorFlow可视化</vt:lpstr>
      <vt:lpstr>TensorFlow可视化</vt:lpstr>
      <vt:lpstr>TensorFlow可视化</vt:lpstr>
      <vt:lpstr>TensorFlow可视化</vt:lpstr>
      <vt:lpstr>TensorFlow可视化</vt:lpstr>
      <vt:lpstr>TensorFlow数据读取</vt:lpstr>
      <vt:lpstr>TensorFlow模型保存、提取</vt:lpstr>
      <vt:lpstr>TensorFlow模型保存、提取</vt:lpstr>
      <vt:lpstr>TensorFlow分布式训练</vt:lpstr>
      <vt:lpstr>TensorFlow分布式训练</vt:lpstr>
      <vt:lpstr>TensorFlow分布式训练</vt:lpstr>
      <vt:lpstr>TensorFlow分布式训练</vt:lpstr>
      <vt:lpstr>Logistic回顾</vt:lpstr>
      <vt:lpstr>Logistic回顾</vt:lpstr>
      <vt:lpstr>Logistic回顾: 大似然/极大似然函数的随机梯度</vt:lpstr>
      <vt:lpstr>Logistic回顾</vt:lpstr>
      <vt:lpstr>Logistic回顾</vt:lpstr>
      <vt:lpstr>极大释然    直观解释  </vt:lpstr>
      <vt:lpstr>PowerPoint 演示文稿</vt:lpstr>
      <vt:lpstr>Softmax回顾</vt:lpstr>
      <vt:lpstr>Softmax回顾</vt:lpstr>
      <vt:lpstr>Softmax回顾</vt:lpstr>
      <vt:lpstr>Softmax回顾</vt:lpstr>
      <vt:lpstr>Softmax回顾</vt:lpstr>
      <vt:lpstr>Softmax回顾</vt:lpstr>
      <vt:lpstr>激活函数</vt:lpstr>
      <vt:lpstr>分类函数</vt:lpstr>
      <vt:lpstr>优化方法</vt:lpstr>
      <vt:lpstr>TensorFlow--练习</vt:lpstr>
      <vt:lpstr>作业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  <vt:lpstr>TensorFlow常见API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Administrator</cp:lastModifiedBy>
  <cp:revision>1025</cp:revision>
  <dcterms:created xsi:type="dcterms:W3CDTF">2015-04-21T08:21:00Z</dcterms:created>
  <dcterms:modified xsi:type="dcterms:W3CDTF">2019-11-28T12:24:21Z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